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43"/>
  </p:notesMasterIdLst>
  <p:handoutMasterIdLst>
    <p:handoutMasterId r:id="rId44"/>
  </p:handoutMasterIdLst>
  <p:sldIdLst>
    <p:sldId id="271" r:id="rId5"/>
    <p:sldId id="371" r:id="rId6"/>
    <p:sldId id="518" r:id="rId7"/>
    <p:sldId id="520" r:id="rId8"/>
    <p:sldId id="519" r:id="rId9"/>
    <p:sldId id="517" r:id="rId10"/>
    <p:sldId id="390" r:id="rId11"/>
    <p:sldId id="391" r:id="rId12"/>
    <p:sldId id="499" r:id="rId13"/>
    <p:sldId id="500" r:id="rId14"/>
    <p:sldId id="508" r:id="rId15"/>
    <p:sldId id="501" r:id="rId16"/>
    <p:sldId id="502" r:id="rId17"/>
    <p:sldId id="507" r:id="rId18"/>
    <p:sldId id="503" r:id="rId19"/>
    <p:sldId id="504" r:id="rId20"/>
    <p:sldId id="505" r:id="rId21"/>
    <p:sldId id="372" r:id="rId22"/>
    <p:sldId id="392" r:id="rId23"/>
    <p:sldId id="374" r:id="rId24"/>
    <p:sldId id="509" r:id="rId25"/>
    <p:sldId id="510" r:id="rId26"/>
    <p:sldId id="393" r:id="rId27"/>
    <p:sldId id="512" r:id="rId28"/>
    <p:sldId id="511" r:id="rId29"/>
    <p:sldId id="394" r:id="rId30"/>
    <p:sldId id="514" r:id="rId31"/>
    <p:sldId id="513" r:id="rId32"/>
    <p:sldId id="516" r:id="rId33"/>
    <p:sldId id="515" r:id="rId34"/>
    <p:sldId id="373" r:id="rId35"/>
    <p:sldId id="375" r:id="rId36"/>
    <p:sldId id="376" r:id="rId37"/>
    <p:sldId id="377" r:id="rId38"/>
    <p:sldId id="378" r:id="rId39"/>
    <p:sldId id="389" r:id="rId40"/>
    <p:sldId id="384" r:id="rId41"/>
    <p:sldId id="388" r:id="rId42"/>
  </p:sldIdLst>
  <p:sldSz cx="9144000" cy="6858000" type="screen4x3"/>
  <p:notesSz cx="6858000" cy="9144000"/>
  <p:custDataLst>
    <p:tags r:id="rId4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EF6C40-3694-4E06-AC54-71C1E6A1A3C0}">
          <p14:sldIdLst>
            <p14:sldId id="271"/>
            <p14:sldId id="371"/>
            <p14:sldId id="518"/>
            <p14:sldId id="520"/>
            <p14:sldId id="519"/>
            <p14:sldId id="517"/>
            <p14:sldId id="390"/>
            <p14:sldId id="391"/>
            <p14:sldId id="499"/>
            <p14:sldId id="500"/>
            <p14:sldId id="508"/>
            <p14:sldId id="501"/>
            <p14:sldId id="502"/>
            <p14:sldId id="507"/>
            <p14:sldId id="503"/>
            <p14:sldId id="504"/>
            <p14:sldId id="505"/>
            <p14:sldId id="372"/>
            <p14:sldId id="392"/>
            <p14:sldId id="374"/>
            <p14:sldId id="509"/>
            <p14:sldId id="510"/>
            <p14:sldId id="393"/>
            <p14:sldId id="512"/>
            <p14:sldId id="511"/>
            <p14:sldId id="394"/>
            <p14:sldId id="514"/>
            <p14:sldId id="513"/>
            <p14:sldId id="516"/>
            <p14:sldId id="515"/>
            <p14:sldId id="373"/>
            <p14:sldId id="375"/>
            <p14:sldId id="376"/>
            <p14:sldId id="377"/>
            <p14:sldId id="378"/>
            <p14:sldId id="389"/>
            <p14:sldId id="384"/>
            <p14:sldId id="38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404040"/>
    <a:srgbClr val="C4C4D2"/>
    <a:srgbClr val="D2D2DC"/>
    <a:srgbClr val="1A2F4E"/>
    <a:srgbClr val="3847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52" autoAdjust="0"/>
    <p:restoredTop sz="91385" autoAdjust="0"/>
  </p:normalViewPr>
  <p:slideViewPr>
    <p:cSldViewPr>
      <p:cViewPr varScale="1">
        <p:scale>
          <a:sx n="102" d="100"/>
          <a:sy n="102" d="100"/>
        </p:scale>
        <p:origin x="1376" y="184"/>
      </p:cViewPr>
      <p:guideLst/>
    </p:cSldViewPr>
  </p:slideViewPr>
  <p:outlineViewPr>
    <p:cViewPr>
      <p:scale>
        <a:sx n="33" d="100"/>
        <a:sy n="33" d="100"/>
      </p:scale>
      <p:origin x="0" y="-20568"/>
    </p:cViewPr>
  </p:outlineViewPr>
  <p:notesTextViewPr>
    <p:cViewPr>
      <p:scale>
        <a:sx n="1" d="1"/>
        <a:sy n="1" d="1"/>
      </p:scale>
      <p:origin x="0" y="0"/>
    </p:cViewPr>
  </p:notesTextViewPr>
  <p:notesViewPr>
    <p:cSldViewPr>
      <p:cViewPr varScale="1">
        <p:scale>
          <a:sx n="53" d="100"/>
          <a:sy n="53" d="100"/>
        </p:scale>
        <p:origin x="-286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3B3874-4EDE-4EDC-B525-8967D0BF9027}" type="datetimeFigureOut">
              <a:rPr lang="en-IN" smtClean="0"/>
              <a:t>16/11/24</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D9A3AFB-2D54-4257-8C08-258FF686D337}" type="slidenum">
              <a:rPr lang="en-IN" smtClean="0"/>
              <a:t>‹#›</a:t>
            </a:fld>
            <a:endParaRPr lang="en-IN"/>
          </a:p>
        </p:txBody>
      </p:sp>
    </p:spTree>
    <p:extLst>
      <p:ext uri="{BB962C8B-B14F-4D97-AF65-F5344CB8AC3E}">
        <p14:creationId xmlns:p14="http://schemas.microsoft.com/office/powerpoint/2010/main" val="176352832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f>
</file>

<file path=ppt/media/image2.png>
</file>

<file path=ppt/media/image3.png>
</file>

<file path=ppt/media/image4.png>
</file>

<file path=ppt/media/image5.png>
</file>

<file path=ppt/media/image6.tiff>
</file>

<file path=ppt/media/image7.tif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A77E9D-1F26-455B-9FC4-1E2D7C5371B8}" type="datetimeFigureOut">
              <a:rPr lang="en-US" smtClean="0"/>
              <a:t>11/16/24</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FCE4C0-1175-4F38-90ED-AE7A39817694}" type="slidenum">
              <a:rPr lang="en-US" smtClean="0"/>
              <a:t>‹#›</a:t>
            </a:fld>
            <a:endParaRPr lang="en-US" dirty="0"/>
          </a:p>
        </p:txBody>
      </p:sp>
    </p:spTree>
    <p:extLst>
      <p:ext uri="{BB962C8B-B14F-4D97-AF65-F5344CB8AC3E}">
        <p14:creationId xmlns:p14="http://schemas.microsoft.com/office/powerpoint/2010/main" val="387223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netflix.github.io/"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github.com/Netflix/ribbon" TargetMode="External"/><Relationship Id="rId5" Type="http://schemas.openxmlformats.org/officeDocument/2006/relationships/hyperlink" Target="https://microservices.io/patterns/service-registry.html" TargetMode="External"/><Relationship Id="rId4" Type="http://schemas.openxmlformats.org/officeDocument/2006/relationships/hyperlink" Target="https://github.com/Netflix/eureka/wiki/Eureka-at-a-glance"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1</a:t>
            </a:fld>
            <a:endParaRPr lang="en-US" dirty="0"/>
          </a:p>
        </p:txBody>
      </p:sp>
    </p:spTree>
    <p:extLst>
      <p:ext uri="{BB962C8B-B14F-4D97-AF65-F5344CB8AC3E}">
        <p14:creationId xmlns:p14="http://schemas.microsoft.com/office/powerpoint/2010/main" val="1930556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10</a:t>
            </a:fld>
            <a:endParaRPr lang="en-US" altLang="en-US">
              <a:latin typeface="Times New Roman" charset="0"/>
            </a:endParaRPr>
          </a:p>
        </p:txBody>
      </p:sp>
    </p:spTree>
    <p:extLst>
      <p:ext uri="{BB962C8B-B14F-4D97-AF65-F5344CB8AC3E}">
        <p14:creationId xmlns:p14="http://schemas.microsoft.com/office/powerpoint/2010/main" val="1566421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11</a:t>
            </a:fld>
            <a:endParaRPr lang="en-US" altLang="en-US">
              <a:latin typeface="Times New Roman" charset="0"/>
            </a:endParaRPr>
          </a:p>
        </p:txBody>
      </p:sp>
    </p:spTree>
    <p:extLst>
      <p:ext uri="{BB962C8B-B14F-4D97-AF65-F5344CB8AC3E}">
        <p14:creationId xmlns:p14="http://schemas.microsoft.com/office/powerpoint/2010/main" val="1973748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IN" b="0" i="0" dirty="0">
                <a:solidFill>
                  <a:srgbClr val="333333"/>
                </a:solidFill>
                <a:effectLst/>
                <a:latin typeface="Helvetica Neue" panose="02000503000000020004" pitchFamily="2" charset="0"/>
              </a:rPr>
              <a:t>The service discovery is implemented using </a:t>
            </a:r>
            <a:r>
              <a:rPr lang="en-IN" b="0" i="0" u="none" strike="noStrike" dirty="0">
                <a:solidFill>
                  <a:srgbClr val="428BCA"/>
                </a:solidFill>
                <a:effectLst/>
                <a:latin typeface="Helvetica Neue" panose="02000503000000020004" pitchFamily="2" charset="0"/>
                <a:hlinkClick r:id="rId3"/>
              </a:rPr>
              <a:t>Netflix OSS</a:t>
            </a:r>
            <a:r>
              <a:rPr lang="en-IN" b="0" i="0" dirty="0">
                <a:solidFill>
                  <a:srgbClr val="333333"/>
                </a:solidFill>
                <a:effectLst/>
                <a:latin typeface="Helvetica Neue" panose="02000503000000020004" pitchFamily="2" charset="0"/>
              </a:rPr>
              <a:t> components. It provides </a:t>
            </a:r>
            <a:r>
              <a:rPr lang="en-IN" b="0" i="0" u="none" strike="noStrike" dirty="0">
                <a:solidFill>
                  <a:srgbClr val="428BCA"/>
                </a:solidFill>
                <a:effectLst/>
                <a:latin typeface="Helvetica Neue" panose="02000503000000020004" pitchFamily="2" charset="0"/>
                <a:hlinkClick r:id="rId4"/>
              </a:rPr>
              <a:t>Eureka</a:t>
            </a:r>
            <a:r>
              <a:rPr lang="en-IN" b="0" i="0" dirty="0">
                <a:solidFill>
                  <a:srgbClr val="333333"/>
                </a:solidFill>
                <a:effectLst/>
                <a:latin typeface="Helvetica Neue" panose="02000503000000020004" pitchFamily="2" charset="0"/>
              </a:rPr>
              <a:t>, which is a </a:t>
            </a:r>
            <a:r>
              <a:rPr lang="en-IN" b="0" i="0" u="none" strike="noStrike" dirty="0">
                <a:solidFill>
                  <a:srgbClr val="428BCA"/>
                </a:solidFill>
                <a:effectLst/>
                <a:latin typeface="Helvetica Neue" panose="02000503000000020004" pitchFamily="2" charset="0"/>
                <a:hlinkClick r:id="rId5"/>
              </a:rPr>
              <a:t>Service Registry</a:t>
            </a:r>
            <a:r>
              <a:rPr lang="en-IN" b="0" i="0" dirty="0">
                <a:solidFill>
                  <a:srgbClr val="333333"/>
                </a:solidFill>
                <a:effectLst/>
                <a:latin typeface="Helvetica Neue" panose="02000503000000020004" pitchFamily="2" charset="0"/>
              </a:rPr>
              <a:t>, and </a:t>
            </a:r>
            <a:r>
              <a:rPr lang="en-IN" b="0" i="0" u="none" strike="noStrike" dirty="0">
                <a:solidFill>
                  <a:srgbClr val="428BCA"/>
                </a:solidFill>
                <a:effectLst/>
                <a:latin typeface="Helvetica Neue" panose="02000503000000020004" pitchFamily="2" charset="0"/>
                <a:hlinkClick r:id="rId6"/>
              </a:rPr>
              <a:t>Ribbon</a:t>
            </a:r>
            <a:r>
              <a:rPr lang="en-IN" b="0" i="0" dirty="0">
                <a:solidFill>
                  <a:srgbClr val="333333"/>
                </a:solidFill>
                <a:effectLst/>
                <a:latin typeface="Helvetica Neue" panose="02000503000000020004" pitchFamily="2" charset="0"/>
              </a:rPr>
              <a:t>, which is an HTTP client that queries Eureka in order to route HTTP requests to an available service instance.</a:t>
            </a:r>
          </a:p>
          <a:p>
            <a:endParaRPr lang="en-IN" altLang="en-US" b="0" i="0" dirty="0">
              <a:solidFill>
                <a:srgbClr val="333333"/>
              </a:solidFill>
              <a:effectLst/>
              <a:latin typeface="Helvetica Neue" panose="02000503000000020004" pitchFamily="2" charset="0"/>
              <a:cs typeface="Arial" charset="0"/>
            </a:endParaRPr>
          </a:p>
          <a:p>
            <a:r>
              <a:rPr lang="en-IN" b="0" i="0" dirty="0">
                <a:solidFill>
                  <a:srgbClr val="000000"/>
                </a:solidFill>
                <a:effectLst/>
                <a:latin typeface="Raleway" panose="020F0502020204030204" pitchFamily="34" charset="0"/>
              </a:rPr>
              <a:t>Giving responsibility for client-side load balancing is both a burden and an advantage.</a:t>
            </a:r>
            <a:r>
              <a:rPr lang="en-IN" b="1" i="0" dirty="0">
                <a:solidFill>
                  <a:srgbClr val="000000"/>
                </a:solidFill>
                <a:effectLst/>
                <a:latin typeface="Raleway" pitchFamily="2" charset="77"/>
              </a:rPr>
              <a:t> It’s an advantage because it saves an extra hop that we would’ve had with a dedicated load balancer. It’s a disadvantage because the Service Consumer must implement the load balancing logic.</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12</a:t>
            </a:fld>
            <a:endParaRPr lang="en-US" altLang="en-US">
              <a:latin typeface="Times New Roman" charset="0"/>
            </a:endParaRPr>
          </a:p>
        </p:txBody>
      </p:sp>
    </p:spTree>
    <p:extLst>
      <p:ext uri="{BB962C8B-B14F-4D97-AF65-F5344CB8AC3E}">
        <p14:creationId xmlns:p14="http://schemas.microsoft.com/office/powerpoint/2010/main" val="24833448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13</a:t>
            </a:fld>
            <a:endParaRPr lang="en-US" altLang="en-US">
              <a:latin typeface="Times New Roman" charset="0"/>
            </a:endParaRPr>
          </a:p>
        </p:txBody>
      </p:sp>
    </p:spTree>
    <p:extLst>
      <p:ext uri="{BB962C8B-B14F-4D97-AF65-F5344CB8AC3E}">
        <p14:creationId xmlns:p14="http://schemas.microsoft.com/office/powerpoint/2010/main" val="30167932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14</a:t>
            </a:fld>
            <a:endParaRPr lang="en-US" altLang="en-US">
              <a:latin typeface="Times New Roman" charset="0"/>
            </a:endParaRPr>
          </a:p>
        </p:txBody>
      </p:sp>
    </p:spTree>
    <p:extLst>
      <p:ext uri="{BB962C8B-B14F-4D97-AF65-F5344CB8AC3E}">
        <p14:creationId xmlns:p14="http://schemas.microsoft.com/office/powerpoint/2010/main" val="31218002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pPr algn="l"/>
            <a:r>
              <a:rPr lang="en-IN" b="0" i="0" dirty="0">
                <a:solidFill>
                  <a:srgbClr val="000000"/>
                </a:solidFill>
                <a:effectLst/>
                <a:latin typeface="Raleway" pitchFamily="2" charset="77"/>
              </a:rPr>
              <a:t>In this approach, a dedicated actor, the Load Balancer, does the job of load balancing. This is the main advantage of this approach. Indeed, </a:t>
            </a:r>
            <a:r>
              <a:rPr lang="en-IN" b="1" i="0" dirty="0">
                <a:solidFill>
                  <a:srgbClr val="000000"/>
                </a:solidFill>
                <a:effectLst/>
                <a:latin typeface="Raleway" pitchFamily="2" charset="77"/>
              </a:rPr>
              <a:t>creating this level of abstraction makes the Service Consumer lighter, as it doesn’t have to deal with the lookup procedure.</a:t>
            </a:r>
            <a:r>
              <a:rPr lang="en-IN" b="0" i="0" dirty="0">
                <a:solidFill>
                  <a:srgbClr val="000000"/>
                </a:solidFill>
                <a:effectLst/>
                <a:latin typeface="Raleway" pitchFamily="2" charset="77"/>
              </a:rPr>
              <a:t> As a matter of fact, there’s no need to implement the discovery logic separately for each language and framework that the Service Consumer uses.</a:t>
            </a:r>
          </a:p>
          <a:p>
            <a:pPr algn="l"/>
            <a:r>
              <a:rPr lang="en-IN" b="1" i="0">
                <a:solidFill>
                  <a:srgbClr val="000000"/>
                </a:solidFill>
                <a:effectLst/>
                <a:latin typeface="Raleway" pitchFamily="2" charset="77"/>
              </a:rPr>
              <a:t>On the other hand, we must set up and manage the Load Balancer, unless it’s already provided in the deployment environment.</a:t>
            </a:r>
            <a:endParaRPr lang="en-IN" b="0" i="0">
              <a:solidFill>
                <a:srgbClr val="000000"/>
              </a:solidFill>
              <a:effectLst/>
              <a:latin typeface="Raleway" pitchFamily="2" charset="77"/>
            </a:endParaRP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15</a:t>
            </a:fld>
            <a:endParaRPr lang="en-US" altLang="en-US">
              <a:latin typeface="Times New Roman" charset="0"/>
            </a:endParaRPr>
          </a:p>
        </p:txBody>
      </p:sp>
    </p:spTree>
    <p:extLst>
      <p:ext uri="{BB962C8B-B14F-4D97-AF65-F5344CB8AC3E}">
        <p14:creationId xmlns:p14="http://schemas.microsoft.com/office/powerpoint/2010/main" val="26440216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IN" sz="1200" b="0" i="0" dirty="0">
                <a:solidFill>
                  <a:srgbClr val="333333"/>
                </a:solidFill>
                <a:effectLst/>
                <a:latin typeface="Calibri" panose="020F0502020204030204" pitchFamily="34" charset="0"/>
                <a:cs typeface="Calibri" panose="020F0502020204030204" pitchFamily="34" charset="0"/>
              </a:rPr>
              <a:t>A client makes HTTP(s) requests (or opens TCP connections) to the ELB, which load balances the traffic amongst a set of EC2 instances. An ELB can load balance either external traffic from the Internet or, when deployed in a VPC, load balance internal traffic.. EC2 instances are registered with the ELB either explicitly via an API call or automatically as part of an auto-scaling group</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16</a:t>
            </a:fld>
            <a:endParaRPr lang="en-US" altLang="en-US">
              <a:latin typeface="Times New Roman" charset="0"/>
            </a:endParaRPr>
          </a:p>
        </p:txBody>
      </p:sp>
    </p:spTree>
    <p:extLst>
      <p:ext uri="{BB962C8B-B14F-4D97-AF65-F5344CB8AC3E}">
        <p14:creationId xmlns:p14="http://schemas.microsoft.com/office/powerpoint/2010/main" val="4020597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IN" sz="1200" b="0" i="0" dirty="0">
                <a:solidFill>
                  <a:srgbClr val="333333"/>
                </a:solidFill>
                <a:effectLst/>
                <a:latin typeface="Calibri" panose="020F0502020204030204" pitchFamily="34" charset="0"/>
                <a:cs typeface="Calibri" panose="020F0502020204030204" pitchFamily="34" charset="0"/>
              </a:rPr>
              <a:t>A client makes HTTP(s) requests (or opens TCP connections) to the ELB, which load balances the traffic amongst a set of EC2 instances. An ELB can load balance either external traffic from the Internet or, when deployed in a VPC, load balance internal traffic.. EC2 instances are registered with the ELB either explicitly via an API call or automatically as part of an auto-scaling group</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17</a:t>
            </a:fld>
            <a:endParaRPr lang="en-US" altLang="en-US">
              <a:latin typeface="Times New Roman" charset="0"/>
            </a:endParaRPr>
          </a:p>
        </p:txBody>
      </p:sp>
    </p:spTree>
    <p:extLst>
      <p:ext uri="{BB962C8B-B14F-4D97-AF65-F5344CB8AC3E}">
        <p14:creationId xmlns:p14="http://schemas.microsoft.com/office/powerpoint/2010/main" val="17960259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18</a:t>
            </a:fld>
            <a:endParaRPr lang="en-US" altLang="en-US">
              <a:latin typeface="Times New Roman" charset="0"/>
            </a:endParaRPr>
          </a:p>
        </p:txBody>
      </p:sp>
    </p:spTree>
    <p:extLst>
      <p:ext uri="{BB962C8B-B14F-4D97-AF65-F5344CB8AC3E}">
        <p14:creationId xmlns:p14="http://schemas.microsoft.com/office/powerpoint/2010/main" val="15664217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19</a:t>
            </a:fld>
            <a:endParaRPr lang="en-US" altLang="en-US">
              <a:latin typeface="Times New Roman" charset="0"/>
            </a:endParaRPr>
          </a:p>
        </p:txBody>
      </p:sp>
    </p:spTree>
    <p:extLst>
      <p:ext uri="{BB962C8B-B14F-4D97-AF65-F5344CB8AC3E}">
        <p14:creationId xmlns:p14="http://schemas.microsoft.com/office/powerpoint/2010/main" val="12679968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a:t>
            </a:fld>
            <a:endParaRPr lang="en-US" altLang="en-US">
              <a:latin typeface="Times New Roman" charset="0"/>
            </a:endParaRPr>
          </a:p>
        </p:txBody>
      </p:sp>
    </p:spTree>
    <p:extLst>
      <p:ext uri="{BB962C8B-B14F-4D97-AF65-F5344CB8AC3E}">
        <p14:creationId xmlns:p14="http://schemas.microsoft.com/office/powerpoint/2010/main" val="8440125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Tell Eureka</a:t>
            </a:r>
            <a:r>
              <a:rPr lang="en-US" altLang="en-US" baseline="0" dirty="0">
                <a:latin typeface="Times New Roman" charset="0"/>
                <a:cs typeface="Arial" charset="0"/>
              </a:rPr>
              <a:t> not to </a:t>
            </a:r>
            <a:r>
              <a:rPr lang="en-US" altLang="en-US" baseline="0" dirty="0" err="1">
                <a:latin typeface="Times New Roman" charset="0"/>
                <a:cs typeface="Arial" charset="0"/>
              </a:rPr>
              <a:t>regiter</a:t>
            </a:r>
            <a:r>
              <a:rPr lang="en-US" altLang="en-US" baseline="0" dirty="0">
                <a:latin typeface="Times New Roman" charset="0"/>
                <a:cs typeface="Arial" charset="0"/>
              </a:rPr>
              <a:t> yourself and not to look up for any servers running.</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20</a:t>
            </a:fld>
            <a:endParaRPr lang="en-US" altLang="en-US">
              <a:latin typeface="Times New Roman" charset="0"/>
            </a:endParaRPr>
          </a:p>
        </p:txBody>
      </p:sp>
    </p:spTree>
    <p:extLst>
      <p:ext uri="{BB962C8B-B14F-4D97-AF65-F5344CB8AC3E}">
        <p14:creationId xmlns:p14="http://schemas.microsoft.com/office/powerpoint/2010/main" val="14665261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21</a:t>
            </a:fld>
            <a:endParaRPr lang="en-US" altLang="en-US">
              <a:latin typeface="Times New Roman" charset="0"/>
            </a:endParaRPr>
          </a:p>
        </p:txBody>
      </p:sp>
    </p:spTree>
    <p:extLst>
      <p:ext uri="{BB962C8B-B14F-4D97-AF65-F5344CB8AC3E}">
        <p14:creationId xmlns:p14="http://schemas.microsoft.com/office/powerpoint/2010/main" val="21184071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22</a:t>
            </a:fld>
            <a:endParaRPr lang="en-US" altLang="en-US">
              <a:latin typeface="Times New Roman" charset="0"/>
            </a:endParaRPr>
          </a:p>
        </p:txBody>
      </p:sp>
    </p:spTree>
    <p:extLst>
      <p:ext uri="{BB962C8B-B14F-4D97-AF65-F5344CB8AC3E}">
        <p14:creationId xmlns:p14="http://schemas.microsoft.com/office/powerpoint/2010/main" val="11729399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Tell Eureka</a:t>
            </a:r>
            <a:r>
              <a:rPr lang="en-US" altLang="en-US" baseline="0" dirty="0">
                <a:latin typeface="Times New Roman" charset="0"/>
                <a:cs typeface="Arial" charset="0"/>
              </a:rPr>
              <a:t> not to </a:t>
            </a:r>
            <a:r>
              <a:rPr lang="en-US" altLang="en-US" baseline="0" dirty="0" err="1">
                <a:latin typeface="Times New Roman" charset="0"/>
                <a:cs typeface="Arial" charset="0"/>
              </a:rPr>
              <a:t>regiter</a:t>
            </a:r>
            <a:r>
              <a:rPr lang="en-US" altLang="en-US" baseline="0" dirty="0">
                <a:latin typeface="Times New Roman" charset="0"/>
                <a:cs typeface="Arial" charset="0"/>
              </a:rPr>
              <a:t> yourself and not to look up for any servers running.</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23</a:t>
            </a:fld>
            <a:endParaRPr lang="en-US" altLang="en-US">
              <a:latin typeface="Times New Roman" charset="0"/>
            </a:endParaRPr>
          </a:p>
        </p:txBody>
      </p:sp>
    </p:spTree>
    <p:extLst>
      <p:ext uri="{BB962C8B-B14F-4D97-AF65-F5344CB8AC3E}">
        <p14:creationId xmlns:p14="http://schemas.microsoft.com/office/powerpoint/2010/main" val="5236653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Tell Eureka</a:t>
            </a:r>
            <a:r>
              <a:rPr lang="en-US" altLang="en-US" baseline="0" dirty="0">
                <a:latin typeface="Times New Roman" charset="0"/>
                <a:cs typeface="Arial" charset="0"/>
              </a:rPr>
              <a:t> not to </a:t>
            </a:r>
            <a:r>
              <a:rPr lang="en-US" altLang="en-US" baseline="0" dirty="0" err="1">
                <a:latin typeface="Times New Roman" charset="0"/>
                <a:cs typeface="Arial" charset="0"/>
              </a:rPr>
              <a:t>regiter</a:t>
            </a:r>
            <a:r>
              <a:rPr lang="en-US" altLang="en-US" baseline="0" dirty="0">
                <a:latin typeface="Times New Roman" charset="0"/>
                <a:cs typeface="Arial" charset="0"/>
              </a:rPr>
              <a:t> yourself and not to look up for any servers running.</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24</a:t>
            </a:fld>
            <a:endParaRPr lang="en-US" altLang="en-US">
              <a:latin typeface="Times New Roman" charset="0"/>
            </a:endParaRPr>
          </a:p>
        </p:txBody>
      </p:sp>
    </p:spTree>
    <p:extLst>
      <p:ext uri="{BB962C8B-B14F-4D97-AF65-F5344CB8AC3E}">
        <p14:creationId xmlns:p14="http://schemas.microsoft.com/office/powerpoint/2010/main" val="22962362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Tell Eureka</a:t>
            </a:r>
            <a:r>
              <a:rPr lang="en-US" altLang="en-US" baseline="0" dirty="0">
                <a:latin typeface="Times New Roman" charset="0"/>
                <a:cs typeface="Arial" charset="0"/>
              </a:rPr>
              <a:t> not to </a:t>
            </a:r>
            <a:r>
              <a:rPr lang="en-US" altLang="en-US" baseline="0" dirty="0" err="1">
                <a:latin typeface="Times New Roman" charset="0"/>
                <a:cs typeface="Arial" charset="0"/>
              </a:rPr>
              <a:t>regiter</a:t>
            </a:r>
            <a:r>
              <a:rPr lang="en-US" altLang="en-US" baseline="0" dirty="0">
                <a:latin typeface="Times New Roman" charset="0"/>
                <a:cs typeface="Arial" charset="0"/>
              </a:rPr>
              <a:t> yourself and not to look up for any servers running.</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25</a:t>
            </a:fld>
            <a:endParaRPr lang="en-US" altLang="en-US">
              <a:latin typeface="Times New Roman" charset="0"/>
            </a:endParaRPr>
          </a:p>
        </p:txBody>
      </p:sp>
    </p:spTree>
    <p:extLst>
      <p:ext uri="{BB962C8B-B14F-4D97-AF65-F5344CB8AC3E}">
        <p14:creationId xmlns:p14="http://schemas.microsoft.com/office/powerpoint/2010/main" val="31653235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Tell Eureka</a:t>
            </a:r>
            <a:r>
              <a:rPr lang="en-US" altLang="en-US" baseline="0" dirty="0">
                <a:latin typeface="Times New Roman" charset="0"/>
                <a:cs typeface="Arial" charset="0"/>
              </a:rPr>
              <a:t> not to </a:t>
            </a:r>
            <a:r>
              <a:rPr lang="en-US" altLang="en-US" baseline="0" dirty="0" err="1">
                <a:latin typeface="Times New Roman" charset="0"/>
                <a:cs typeface="Arial" charset="0"/>
              </a:rPr>
              <a:t>regiter</a:t>
            </a:r>
            <a:r>
              <a:rPr lang="en-US" altLang="en-US" baseline="0" dirty="0">
                <a:latin typeface="Times New Roman" charset="0"/>
                <a:cs typeface="Arial" charset="0"/>
              </a:rPr>
              <a:t> yourself and not to look up for any servers running.</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26</a:t>
            </a:fld>
            <a:endParaRPr lang="en-US" altLang="en-US">
              <a:latin typeface="Times New Roman" charset="0"/>
            </a:endParaRPr>
          </a:p>
        </p:txBody>
      </p:sp>
    </p:spTree>
    <p:extLst>
      <p:ext uri="{BB962C8B-B14F-4D97-AF65-F5344CB8AC3E}">
        <p14:creationId xmlns:p14="http://schemas.microsoft.com/office/powerpoint/2010/main" val="37026942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18899534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Tell Eureka</a:t>
            </a:r>
            <a:r>
              <a:rPr lang="en-US" altLang="en-US" baseline="0" dirty="0">
                <a:latin typeface="Times New Roman" charset="0"/>
                <a:cs typeface="Arial" charset="0"/>
              </a:rPr>
              <a:t> not to </a:t>
            </a:r>
            <a:r>
              <a:rPr lang="en-US" altLang="en-US" baseline="0" dirty="0" err="1">
                <a:latin typeface="Times New Roman" charset="0"/>
                <a:cs typeface="Arial" charset="0"/>
              </a:rPr>
              <a:t>regiter</a:t>
            </a:r>
            <a:r>
              <a:rPr lang="en-US" altLang="en-US" baseline="0" dirty="0">
                <a:latin typeface="Times New Roman" charset="0"/>
                <a:cs typeface="Arial" charset="0"/>
              </a:rPr>
              <a:t> yourself and not to look up for any servers running.</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28</a:t>
            </a:fld>
            <a:endParaRPr lang="en-US" altLang="en-US">
              <a:latin typeface="Times New Roman" charset="0"/>
            </a:endParaRPr>
          </a:p>
        </p:txBody>
      </p:sp>
    </p:spTree>
    <p:extLst>
      <p:ext uri="{BB962C8B-B14F-4D97-AF65-F5344CB8AC3E}">
        <p14:creationId xmlns:p14="http://schemas.microsoft.com/office/powerpoint/2010/main" val="23832376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Tell Eureka</a:t>
            </a:r>
            <a:r>
              <a:rPr lang="en-US" altLang="en-US" baseline="0" dirty="0">
                <a:latin typeface="Times New Roman" charset="0"/>
                <a:cs typeface="Arial" charset="0"/>
              </a:rPr>
              <a:t> not to </a:t>
            </a:r>
            <a:r>
              <a:rPr lang="en-US" altLang="en-US" baseline="0" dirty="0" err="1">
                <a:latin typeface="Times New Roman" charset="0"/>
                <a:cs typeface="Arial" charset="0"/>
              </a:rPr>
              <a:t>regiter</a:t>
            </a:r>
            <a:r>
              <a:rPr lang="en-US" altLang="en-US" baseline="0" dirty="0">
                <a:latin typeface="Times New Roman" charset="0"/>
                <a:cs typeface="Arial" charset="0"/>
              </a:rPr>
              <a:t> yourself and not to look up for any servers running.</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29</a:t>
            </a:fld>
            <a:endParaRPr lang="en-US" altLang="en-US">
              <a:latin typeface="Times New Roman" charset="0"/>
            </a:endParaRPr>
          </a:p>
        </p:txBody>
      </p:sp>
    </p:spTree>
    <p:extLst>
      <p:ext uri="{BB962C8B-B14F-4D97-AF65-F5344CB8AC3E}">
        <p14:creationId xmlns:p14="http://schemas.microsoft.com/office/powerpoint/2010/main" val="1102224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a:t>
            </a:fld>
            <a:endParaRPr lang="en-US" altLang="en-US">
              <a:latin typeface="Times New Roman" charset="0"/>
            </a:endParaRPr>
          </a:p>
        </p:txBody>
      </p:sp>
    </p:spTree>
    <p:extLst>
      <p:ext uri="{BB962C8B-B14F-4D97-AF65-F5344CB8AC3E}">
        <p14:creationId xmlns:p14="http://schemas.microsoft.com/office/powerpoint/2010/main" val="15351946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42002477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31</a:t>
            </a:fld>
            <a:endParaRPr lang="en-US" altLang="en-US">
              <a:latin typeface="Times New Roman" charset="0"/>
            </a:endParaRPr>
          </a:p>
        </p:txBody>
      </p:sp>
    </p:spTree>
    <p:extLst>
      <p:ext uri="{BB962C8B-B14F-4D97-AF65-F5344CB8AC3E}">
        <p14:creationId xmlns:p14="http://schemas.microsoft.com/office/powerpoint/2010/main" val="11188034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32</a:t>
            </a:fld>
            <a:endParaRPr lang="en-US" altLang="en-US">
              <a:latin typeface="Times New Roman" charset="0"/>
            </a:endParaRPr>
          </a:p>
        </p:txBody>
      </p:sp>
    </p:spTree>
    <p:extLst>
      <p:ext uri="{BB962C8B-B14F-4D97-AF65-F5344CB8AC3E}">
        <p14:creationId xmlns:p14="http://schemas.microsoft.com/office/powerpoint/2010/main" val="16826422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33</a:t>
            </a:fld>
            <a:endParaRPr lang="en-US" altLang="en-US">
              <a:latin typeface="Times New Roman" charset="0"/>
            </a:endParaRPr>
          </a:p>
        </p:txBody>
      </p:sp>
    </p:spTree>
    <p:extLst>
      <p:ext uri="{BB962C8B-B14F-4D97-AF65-F5344CB8AC3E}">
        <p14:creationId xmlns:p14="http://schemas.microsoft.com/office/powerpoint/2010/main" val="14119482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kern="1200" dirty="0">
                <a:solidFill>
                  <a:schemeClr val="tx1"/>
                </a:solidFill>
                <a:effectLst/>
                <a:latin typeface="+mn-lt"/>
                <a:ea typeface="+mn-ea"/>
                <a:cs typeface="+mn-cs"/>
              </a:rPr>
              <a:t>In my previous tutorial, When </a:t>
            </a:r>
            <a:r>
              <a:rPr lang="en-US" sz="1200" kern="1200" dirty="0" err="1">
                <a:solidFill>
                  <a:schemeClr val="tx1"/>
                </a:solidFill>
                <a:effectLst/>
                <a:latin typeface="+mn-lt"/>
                <a:ea typeface="+mn-ea"/>
                <a:cs typeface="+mn-cs"/>
              </a:rPr>
              <a:t>EmployeeDashBoard</a:t>
            </a:r>
            <a:r>
              <a:rPr lang="en-US" sz="1200" kern="1200" dirty="0">
                <a:solidFill>
                  <a:schemeClr val="tx1"/>
                </a:solidFill>
                <a:effectLst/>
                <a:latin typeface="+mn-lt"/>
                <a:ea typeface="+mn-ea"/>
                <a:cs typeface="+mn-cs"/>
              </a:rPr>
              <a:t> service communicated with </a:t>
            </a:r>
            <a:r>
              <a:rPr lang="en-US" sz="1200" kern="1200" dirty="0" err="1">
                <a:solidFill>
                  <a:schemeClr val="tx1"/>
                </a:solidFill>
                <a:effectLst/>
                <a:latin typeface="+mn-lt"/>
                <a:ea typeface="+mn-ea"/>
                <a:cs typeface="+mn-cs"/>
              </a:rPr>
              <a:t>EmployeeService</a:t>
            </a:r>
            <a:r>
              <a:rPr lang="en-US" sz="1200" kern="1200" dirty="0">
                <a:solidFill>
                  <a:schemeClr val="tx1"/>
                </a:solidFill>
                <a:effectLst/>
                <a:latin typeface="+mn-lt"/>
                <a:ea typeface="+mn-ea"/>
                <a:cs typeface="+mn-cs"/>
              </a:rPr>
              <a:t>, we programmatically constructed the URL of the dependent </a:t>
            </a:r>
            <a:r>
              <a:rPr lang="en-US" sz="1200" kern="1200" dirty="0" err="1">
                <a:solidFill>
                  <a:schemeClr val="tx1"/>
                </a:solidFill>
                <a:effectLst/>
                <a:latin typeface="+mn-lt"/>
                <a:ea typeface="+mn-ea"/>
                <a:cs typeface="+mn-cs"/>
              </a:rPr>
              <a:t>microservice</a:t>
            </a:r>
            <a:r>
              <a:rPr lang="en-US" sz="1200" kern="1200" dirty="0">
                <a:solidFill>
                  <a:schemeClr val="tx1"/>
                </a:solidFill>
                <a:effectLst/>
                <a:latin typeface="+mn-lt"/>
                <a:ea typeface="+mn-ea"/>
                <a:cs typeface="+mn-cs"/>
              </a:rPr>
              <a:t>, then called the service using </a:t>
            </a:r>
            <a:r>
              <a:rPr lang="en-US" sz="1200" kern="1200" dirty="0" err="1">
                <a:solidFill>
                  <a:schemeClr val="tx1"/>
                </a:solidFill>
                <a:effectLst/>
                <a:latin typeface="+mn-lt"/>
                <a:ea typeface="+mn-ea"/>
                <a:cs typeface="+mn-cs"/>
              </a:rPr>
              <a:t>RestTemplate</a:t>
            </a:r>
            <a:r>
              <a:rPr lang="en-US" sz="1200" kern="1200" dirty="0">
                <a:solidFill>
                  <a:schemeClr val="tx1"/>
                </a:solidFill>
                <a:effectLst/>
                <a:latin typeface="+mn-lt"/>
                <a:ea typeface="+mn-ea"/>
                <a:cs typeface="+mn-cs"/>
              </a:rPr>
              <a:t>, so we need to be aware of the </a:t>
            </a:r>
            <a:r>
              <a:rPr lang="en-US" sz="1200" kern="1200" dirty="0" err="1">
                <a:solidFill>
                  <a:schemeClr val="tx1"/>
                </a:solidFill>
                <a:effectLst/>
                <a:latin typeface="+mn-lt"/>
                <a:ea typeface="+mn-ea"/>
                <a:cs typeface="+mn-cs"/>
              </a:rPr>
              <a:t>RestTemplate</a:t>
            </a:r>
            <a:r>
              <a:rPr lang="en-US" sz="1200" kern="1200" dirty="0">
                <a:solidFill>
                  <a:schemeClr val="tx1"/>
                </a:solidFill>
                <a:effectLst/>
                <a:latin typeface="+mn-lt"/>
                <a:ea typeface="+mn-ea"/>
                <a:cs typeface="+mn-cs"/>
              </a:rPr>
              <a:t> API to communicate with other </a:t>
            </a:r>
            <a:r>
              <a:rPr lang="en-US" sz="1200" kern="1200" dirty="0" err="1">
                <a:solidFill>
                  <a:schemeClr val="tx1"/>
                </a:solidFill>
                <a:effectLst/>
                <a:latin typeface="+mn-lt"/>
                <a:ea typeface="+mn-ea"/>
                <a:cs typeface="+mn-cs"/>
              </a:rPr>
              <a:t>microservices</a:t>
            </a:r>
            <a:r>
              <a:rPr lang="en-US" sz="1200" kern="1200" dirty="0">
                <a:solidFill>
                  <a:schemeClr val="tx1"/>
                </a:solidFill>
                <a:effectLst/>
                <a:latin typeface="+mn-lt"/>
                <a:ea typeface="+mn-ea"/>
                <a:cs typeface="+mn-cs"/>
              </a:rPr>
              <a:t>, which is certainly not part of our business logic. </a:t>
            </a:r>
            <a:endParaRPr lang="en-US" dirty="0">
              <a:effectLst/>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34</a:t>
            </a:fld>
            <a:endParaRPr lang="en-US" altLang="en-US">
              <a:latin typeface="Times New Roman" charset="0"/>
            </a:endParaRPr>
          </a:p>
        </p:txBody>
      </p:sp>
    </p:spTree>
    <p:extLst>
      <p:ext uri="{BB962C8B-B14F-4D97-AF65-F5344CB8AC3E}">
        <p14:creationId xmlns:p14="http://schemas.microsoft.com/office/powerpoint/2010/main" val="6086855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kern="1200" dirty="0">
                <a:solidFill>
                  <a:schemeClr val="tx1"/>
                </a:solidFill>
                <a:effectLst/>
                <a:latin typeface="+mn-lt"/>
                <a:ea typeface="+mn-ea"/>
                <a:cs typeface="+mn-cs"/>
              </a:rPr>
              <a:t>In my previous tutorial, When </a:t>
            </a:r>
            <a:r>
              <a:rPr lang="en-US" sz="1200" kern="1200" dirty="0" err="1">
                <a:solidFill>
                  <a:schemeClr val="tx1"/>
                </a:solidFill>
                <a:effectLst/>
                <a:latin typeface="+mn-lt"/>
                <a:ea typeface="+mn-ea"/>
                <a:cs typeface="+mn-cs"/>
              </a:rPr>
              <a:t>EmployeeDashBoard</a:t>
            </a:r>
            <a:r>
              <a:rPr lang="en-US" sz="1200" kern="1200" dirty="0">
                <a:solidFill>
                  <a:schemeClr val="tx1"/>
                </a:solidFill>
                <a:effectLst/>
                <a:latin typeface="+mn-lt"/>
                <a:ea typeface="+mn-ea"/>
                <a:cs typeface="+mn-cs"/>
              </a:rPr>
              <a:t> service communicated with </a:t>
            </a:r>
            <a:r>
              <a:rPr lang="en-US" sz="1200" kern="1200" dirty="0" err="1">
                <a:solidFill>
                  <a:schemeClr val="tx1"/>
                </a:solidFill>
                <a:effectLst/>
                <a:latin typeface="+mn-lt"/>
                <a:ea typeface="+mn-ea"/>
                <a:cs typeface="+mn-cs"/>
              </a:rPr>
              <a:t>EmployeeService</a:t>
            </a:r>
            <a:r>
              <a:rPr lang="en-US" sz="1200" kern="1200" dirty="0">
                <a:solidFill>
                  <a:schemeClr val="tx1"/>
                </a:solidFill>
                <a:effectLst/>
                <a:latin typeface="+mn-lt"/>
                <a:ea typeface="+mn-ea"/>
                <a:cs typeface="+mn-cs"/>
              </a:rPr>
              <a:t>, we programmatically constructed the URL of the dependent </a:t>
            </a:r>
            <a:r>
              <a:rPr lang="en-US" sz="1200" kern="1200" dirty="0" err="1">
                <a:solidFill>
                  <a:schemeClr val="tx1"/>
                </a:solidFill>
                <a:effectLst/>
                <a:latin typeface="+mn-lt"/>
                <a:ea typeface="+mn-ea"/>
                <a:cs typeface="+mn-cs"/>
              </a:rPr>
              <a:t>microservice</a:t>
            </a:r>
            <a:r>
              <a:rPr lang="en-US" sz="1200" kern="1200" dirty="0">
                <a:solidFill>
                  <a:schemeClr val="tx1"/>
                </a:solidFill>
                <a:effectLst/>
                <a:latin typeface="+mn-lt"/>
                <a:ea typeface="+mn-ea"/>
                <a:cs typeface="+mn-cs"/>
              </a:rPr>
              <a:t>, then called the service using </a:t>
            </a:r>
            <a:r>
              <a:rPr lang="en-US" sz="1200" kern="1200" dirty="0" err="1">
                <a:solidFill>
                  <a:schemeClr val="tx1"/>
                </a:solidFill>
                <a:effectLst/>
                <a:latin typeface="+mn-lt"/>
                <a:ea typeface="+mn-ea"/>
                <a:cs typeface="+mn-cs"/>
              </a:rPr>
              <a:t>RestTemplate</a:t>
            </a:r>
            <a:r>
              <a:rPr lang="en-US" sz="1200" kern="1200" dirty="0">
                <a:solidFill>
                  <a:schemeClr val="tx1"/>
                </a:solidFill>
                <a:effectLst/>
                <a:latin typeface="+mn-lt"/>
                <a:ea typeface="+mn-ea"/>
                <a:cs typeface="+mn-cs"/>
              </a:rPr>
              <a:t>, so we need to be aware of the </a:t>
            </a:r>
            <a:r>
              <a:rPr lang="en-US" sz="1200" kern="1200" dirty="0" err="1">
                <a:solidFill>
                  <a:schemeClr val="tx1"/>
                </a:solidFill>
                <a:effectLst/>
                <a:latin typeface="+mn-lt"/>
                <a:ea typeface="+mn-ea"/>
                <a:cs typeface="+mn-cs"/>
              </a:rPr>
              <a:t>RestTemplate</a:t>
            </a:r>
            <a:r>
              <a:rPr lang="en-US" sz="1200" kern="1200" dirty="0">
                <a:solidFill>
                  <a:schemeClr val="tx1"/>
                </a:solidFill>
                <a:effectLst/>
                <a:latin typeface="+mn-lt"/>
                <a:ea typeface="+mn-ea"/>
                <a:cs typeface="+mn-cs"/>
              </a:rPr>
              <a:t> API to communicate with other </a:t>
            </a:r>
            <a:r>
              <a:rPr lang="en-US" sz="1200" kern="1200" dirty="0" err="1">
                <a:solidFill>
                  <a:schemeClr val="tx1"/>
                </a:solidFill>
                <a:effectLst/>
                <a:latin typeface="+mn-lt"/>
                <a:ea typeface="+mn-ea"/>
                <a:cs typeface="+mn-cs"/>
              </a:rPr>
              <a:t>microservices</a:t>
            </a:r>
            <a:r>
              <a:rPr lang="en-US" sz="1200" kern="1200">
                <a:solidFill>
                  <a:schemeClr val="tx1"/>
                </a:solidFill>
                <a:effectLst/>
                <a:latin typeface="+mn-lt"/>
                <a:ea typeface="+mn-ea"/>
                <a:cs typeface="+mn-cs"/>
              </a:rPr>
              <a:t>, which is certainly not part of our business logic. </a:t>
            </a:r>
            <a:endParaRPr lang="en-US">
              <a:effectLst/>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35</a:t>
            </a:fld>
            <a:endParaRPr lang="en-US" altLang="en-US">
              <a:latin typeface="Times New Roman" charset="0"/>
            </a:endParaRPr>
          </a:p>
        </p:txBody>
      </p:sp>
    </p:spTree>
    <p:extLst>
      <p:ext uri="{BB962C8B-B14F-4D97-AF65-F5344CB8AC3E}">
        <p14:creationId xmlns:p14="http://schemas.microsoft.com/office/powerpoint/2010/main" val="18482440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kern="1200" dirty="0">
                <a:solidFill>
                  <a:schemeClr val="tx1"/>
                </a:solidFill>
                <a:effectLst/>
                <a:latin typeface="+mn-lt"/>
                <a:ea typeface="+mn-ea"/>
                <a:cs typeface="+mn-cs"/>
              </a:rPr>
              <a:t>In my previous tutorial, When </a:t>
            </a:r>
            <a:r>
              <a:rPr lang="en-US" sz="1200" kern="1200" dirty="0" err="1">
                <a:solidFill>
                  <a:schemeClr val="tx1"/>
                </a:solidFill>
                <a:effectLst/>
                <a:latin typeface="+mn-lt"/>
                <a:ea typeface="+mn-ea"/>
                <a:cs typeface="+mn-cs"/>
              </a:rPr>
              <a:t>EmployeeDashBoard</a:t>
            </a:r>
            <a:r>
              <a:rPr lang="en-US" sz="1200" kern="1200" dirty="0">
                <a:solidFill>
                  <a:schemeClr val="tx1"/>
                </a:solidFill>
                <a:effectLst/>
                <a:latin typeface="+mn-lt"/>
                <a:ea typeface="+mn-ea"/>
                <a:cs typeface="+mn-cs"/>
              </a:rPr>
              <a:t> service communicated with </a:t>
            </a:r>
            <a:r>
              <a:rPr lang="en-US" sz="1200" kern="1200" dirty="0" err="1">
                <a:solidFill>
                  <a:schemeClr val="tx1"/>
                </a:solidFill>
                <a:effectLst/>
                <a:latin typeface="+mn-lt"/>
                <a:ea typeface="+mn-ea"/>
                <a:cs typeface="+mn-cs"/>
              </a:rPr>
              <a:t>EmployeeService</a:t>
            </a:r>
            <a:r>
              <a:rPr lang="en-US" sz="1200" kern="1200" dirty="0">
                <a:solidFill>
                  <a:schemeClr val="tx1"/>
                </a:solidFill>
                <a:effectLst/>
                <a:latin typeface="+mn-lt"/>
                <a:ea typeface="+mn-ea"/>
                <a:cs typeface="+mn-cs"/>
              </a:rPr>
              <a:t>, we programmatically constructed the URL of the dependent </a:t>
            </a:r>
            <a:r>
              <a:rPr lang="en-US" sz="1200" kern="1200" dirty="0" err="1">
                <a:solidFill>
                  <a:schemeClr val="tx1"/>
                </a:solidFill>
                <a:effectLst/>
                <a:latin typeface="+mn-lt"/>
                <a:ea typeface="+mn-ea"/>
                <a:cs typeface="+mn-cs"/>
              </a:rPr>
              <a:t>microservice</a:t>
            </a:r>
            <a:r>
              <a:rPr lang="en-US" sz="1200" kern="1200" dirty="0">
                <a:solidFill>
                  <a:schemeClr val="tx1"/>
                </a:solidFill>
                <a:effectLst/>
                <a:latin typeface="+mn-lt"/>
                <a:ea typeface="+mn-ea"/>
                <a:cs typeface="+mn-cs"/>
              </a:rPr>
              <a:t>, then called the service using </a:t>
            </a:r>
            <a:r>
              <a:rPr lang="en-US" sz="1200" kern="1200" dirty="0" err="1">
                <a:solidFill>
                  <a:schemeClr val="tx1"/>
                </a:solidFill>
                <a:effectLst/>
                <a:latin typeface="+mn-lt"/>
                <a:ea typeface="+mn-ea"/>
                <a:cs typeface="+mn-cs"/>
              </a:rPr>
              <a:t>RestTemplate</a:t>
            </a:r>
            <a:r>
              <a:rPr lang="en-US" sz="1200" kern="1200" dirty="0">
                <a:solidFill>
                  <a:schemeClr val="tx1"/>
                </a:solidFill>
                <a:effectLst/>
                <a:latin typeface="+mn-lt"/>
                <a:ea typeface="+mn-ea"/>
                <a:cs typeface="+mn-cs"/>
              </a:rPr>
              <a:t>, so we need to be aware of the </a:t>
            </a:r>
            <a:r>
              <a:rPr lang="en-US" sz="1200" kern="1200" dirty="0" err="1">
                <a:solidFill>
                  <a:schemeClr val="tx1"/>
                </a:solidFill>
                <a:effectLst/>
                <a:latin typeface="+mn-lt"/>
                <a:ea typeface="+mn-ea"/>
                <a:cs typeface="+mn-cs"/>
              </a:rPr>
              <a:t>RestTemplate</a:t>
            </a:r>
            <a:r>
              <a:rPr lang="en-US" sz="1200" kern="1200" dirty="0">
                <a:solidFill>
                  <a:schemeClr val="tx1"/>
                </a:solidFill>
                <a:effectLst/>
                <a:latin typeface="+mn-lt"/>
                <a:ea typeface="+mn-ea"/>
                <a:cs typeface="+mn-cs"/>
              </a:rPr>
              <a:t> API to communicate with other </a:t>
            </a:r>
            <a:r>
              <a:rPr lang="en-US" sz="1200" kern="1200" dirty="0" err="1">
                <a:solidFill>
                  <a:schemeClr val="tx1"/>
                </a:solidFill>
                <a:effectLst/>
                <a:latin typeface="+mn-lt"/>
                <a:ea typeface="+mn-ea"/>
                <a:cs typeface="+mn-cs"/>
              </a:rPr>
              <a:t>microservices</a:t>
            </a:r>
            <a:r>
              <a:rPr lang="en-US" sz="1200" kern="1200">
                <a:solidFill>
                  <a:schemeClr val="tx1"/>
                </a:solidFill>
                <a:effectLst/>
                <a:latin typeface="+mn-lt"/>
                <a:ea typeface="+mn-ea"/>
                <a:cs typeface="+mn-cs"/>
              </a:rPr>
              <a:t>, which is certainly not part of our business logic. </a:t>
            </a:r>
            <a:endParaRPr lang="en-US">
              <a:effectLst/>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36</a:t>
            </a:fld>
            <a:endParaRPr lang="en-US" altLang="en-US">
              <a:latin typeface="Times New Roman" charset="0"/>
            </a:endParaRPr>
          </a:p>
        </p:txBody>
      </p:sp>
    </p:spTree>
    <p:extLst>
      <p:ext uri="{BB962C8B-B14F-4D97-AF65-F5344CB8AC3E}">
        <p14:creationId xmlns:p14="http://schemas.microsoft.com/office/powerpoint/2010/main" val="8072645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kern="1200" dirty="0">
                <a:solidFill>
                  <a:schemeClr val="tx1"/>
                </a:solidFill>
                <a:effectLst/>
                <a:latin typeface="+mn-lt"/>
                <a:ea typeface="+mn-ea"/>
                <a:cs typeface="+mn-cs"/>
              </a:rPr>
              <a:t>In my previous tutorial, When </a:t>
            </a:r>
            <a:r>
              <a:rPr lang="en-US" sz="1200" kern="1200" dirty="0" err="1">
                <a:solidFill>
                  <a:schemeClr val="tx1"/>
                </a:solidFill>
                <a:effectLst/>
                <a:latin typeface="+mn-lt"/>
                <a:ea typeface="+mn-ea"/>
                <a:cs typeface="+mn-cs"/>
              </a:rPr>
              <a:t>EmployeeDashBoard</a:t>
            </a:r>
            <a:r>
              <a:rPr lang="en-US" sz="1200" kern="1200" dirty="0">
                <a:solidFill>
                  <a:schemeClr val="tx1"/>
                </a:solidFill>
                <a:effectLst/>
                <a:latin typeface="+mn-lt"/>
                <a:ea typeface="+mn-ea"/>
                <a:cs typeface="+mn-cs"/>
              </a:rPr>
              <a:t> service communicated with </a:t>
            </a:r>
            <a:r>
              <a:rPr lang="en-US" sz="1200" kern="1200" dirty="0" err="1">
                <a:solidFill>
                  <a:schemeClr val="tx1"/>
                </a:solidFill>
                <a:effectLst/>
                <a:latin typeface="+mn-lt"/>
                <a:ea typeface="+mn-ea"/>
                <a:cs typeface="+mn-cs"/>
              </a:rPr>
              <a:t>EmployeeService</a:t>
            </a:r>
            <a:r>
              <a:rPr lang="en-US" sz="1200" kern="1200" dirty="0">
                <a:solidFill>
                  <a:schemeClr val="tx1"/>
                </a:solidFill>
                <a:effectLst/>
                <a:latin typeface="+mn-lt"/>
                <a:ea typeface="+mn-ea"/>
                <a:cs typeface="+mn-cs"/>
              </a:rPr>
              <a:t>, we programmatically constructed the URL of the dependent </a:t>
            </a:r>
            <a:r>
              <a:rPr lang="en-US" sz="1200" kern="1200" dirty="0" err="1">
                <a:solidFill>
                  <a:schemeClr val="tx1"/>
                </a:solidFill>
                <a:effectLst/>
                <a:latin typeface="+mn-lt"/>
                <a:ea typeface="+mn-ea"/>
                <a:cs typeface="+mn-cs"/>
              </a:rPr>
              <a:t>microservice</a:t>
            </a:r>
            <a:r>
              <a:rPr lang="en-US" sz="1200" kern="1200" dirty="0">
                <a:solidFill>
                  <a:schemeClr val="tx1"/>
                </a:solidFill>
                <a:effectLst/>
                <a:latin typeface="+mn-lt"/>
                <a:ea typeface="+mn-ea"/>
                <a:cs typeface="+mn-cs"/>
              </a:rPr>
              <a:t>, then called the service using </a:t>
            </a:r>
            <a:r>
              <a:rPr lang="en-US" sz="1200" kern="1200" dirty="0" err="1">
                <a:solidFill>
                  <a:schemeClr val="tx1"/>
                </a:solidFill>
                <a:effectLst/>
                <a:latin typeface="+mn-lt"/>
                <a:ea typeface="+mn-ea"/>
                <a:cs typeface="+mn-cs"/>
              </a:rPr>
              <a:t>RestTemplate</a:t>
            </a:r>
            <a:r>
              <a:rPr lang="en-US" sz="1200" kern="1200" dirty="0">
                <a:solidFill>
                  <a:schemeClr val="tx1"/>
                </a:solidFill>
                <a:effectLst/>
                <a:latin typeface="+mn-lt"/>
                <a:ea typeface="+mn-ea"/>
                <a:cs typeface="+mn-cs"/>
              </a:rPr>
              <a:t>, so we need to be aware of the </a:t>
            </a:r>
            <a:r>
              <a:rPr lang="en-US" sz="1200" kern="1200" dirty="0" err="1">
                <a:solidFill>
                  <a:schemeClr val="tx1"/>
                </a:solidFill>
                <a:effectLst/>
                <a:latin typeface="+mn-lt"/>
                <a:ea typeface="+mn-ea"/>
                <a:cs typeface="+mn-cs"/>
              </a:rPr>
              <a:t>RestTemplate</a:t>
            </a:r>
            <a:r>
              <a:rPr lang="en-US" sz="1200" kern="1200" dirty="0">
                <a:solidFill>
                  <a:schemeClr val="tx1"/>
                </a:solidFill>
                <a:effectLst/>
                <a:latin typeface="+mn-lt"/>
                <a:ea typeface="+mn-ea"/>
                <a:cs typeface="+mn-cs"/>
              </a:rPr>
              <a:t> API to communicate with other </a:t>
            </a:r>
            <a:r>
              <a:rPr lang="en-US" sz="1200" kern="1200" dirty="0" err="1">
                <a:solidFill>
                  <a:schemeClr val="tx1"/>
                </a:solidFill>
                <a:effectLst/>
                <a:latin typeface="+mn-lt"/>
                <a:ea typeface="+mn-ea"/>
                <a:cs typeface="+mn-cs"/>
              </a:rPr>
              <a:t>microservices</a:t>
            </a:r>
            <a:r>
              <a:rPr lang="en-US" sz="1200" kern="1200">
                <a:solidFill>
                  <a:schemeClr val="tx1"/>
                </a:solidFill>
                <a:effectLst/>
                <a:latin typeface="+mn-lt"/>
                <a:ea typeface="+mn-ea"/>
                <a:cs typeface="+mn-cs"/>
              </a:rPr>
              <a:t>, which is certainly not part of our business logic. </a:t>
            </a:r>
            <a:endParaRPr lang="en-US">
              <a:effectLst/>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37</a:t>
            </a:fld>
            <a:endParaRPr lang="en-US" altLang="en-US">
              <a:latin typeface="Times New Roman" charset="0"/>
            </a:endParaRPr>
          </a:p>
        </p:txBody>
      </p:sp>
    </p:spTree>
    <p:extLst>
      <p:ext uri="{BB962C8B-B14F-4D97-AF65-F5344CB8AC3E}">
        <p14:creationId xmlns:p14="http://schemas.microsoft.com/office/powerpoint/2010/main" val="395376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a:t>
            </a:fld>
            <a:endParaRPr lang="en-US" altLang="en-US">
              <a:latin typeface="Times New Roman" charset="0"/>
            </a:endParaRPr>
          </a:p>
        </p:txBody>
      </p:sp>
    </p:spTree>
    <p:extLst>
      <p:ext uri="{BB962C8B-B14F-4D97-AF65-F5344CB8AC3E}">
        <p14:creationId xmlns:p14="http://schemas.microsoft.com/office/powerpoint/2010/main" val="3502875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5</a:t>
            </a:fld>
            <a:endParaRPr lang="en-US" altLang="en-US">
              <a:latin typeface="Times New Roman" charset="0"/>
            </a:endParaRPr>
          </a:p>
        </p:txBody>
      </p:sp>
    </p:spTree>
    <p:extLst>
      <p:ext uri="{BB962C8B-B14F-4D97-AF65-F5344CB8AC3E}">
        <p14:creationId xmlns:p14="http://schemas.microsoft.com/office/powerpoint/2010/main" val="25286018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6</a:t>
            </a:fld>
            <a:endParaRPr lang="en-US" altLang="en-US">
              <a:latin typeface="Times New Roman" charset="0"/>
            </a:endParaRPr>
          </a:p>
        </p:txBody>
      </p:sp>
    </p:spTree>
    <p:extLst>
      <p:ext uri="{BB962C8B-B14F-4D97-AF65-F5344CB8AC3E}">
        <p14:creationId xmlns:p14="http://schemas.microsoft.com/office/powerpoint/2010/main" val="1802828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7</a:t>
            </a:fld>
            <a:endParaRPr lang="en-US" altLang="en-US">
              <a:latin typeface="Times New Roman" charset="0"/>
            </a:endParaRPr>
          </a:p>
        </p:txBody>
      </p:sp>
    </p:spTree>
    <p:extLst>
      <p:ext uri="{BB962C8B-B14F-4D97-AF65-F5344CB8AC3E}">
        <p14:creationId xmlns:p14="http://schemas.microsoft.com/office/powerpoint/2010/main" val="40937789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8</a:t>
            </a:fld>
            <a:endParaRPr lang="en-US" altLang="en-US">
              <a:latin typeface="Times New Roman" charset="0"/>
            </a:endParaRPr>
          </a:p>
        </p:txBody>
      </p:sp>
    </p:spTree>
    <p:extLst>
      <p:ext uri="{BB962C8B-B14F-4D97-AF65-F5344CB8AC3E}">
        <p14:creationId xmlns:p14="http://schemas.microsoft.com/office/powerpoint/2010/main" val="800113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1968222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9232" y="1676400"/>
            <a:ext cx="7772400" cy="1470025"/>
          </a:xfrm>
        </p:spPr>
        <p:txBody>
          <a:bodyPr>
            <a:normAutofit/>
          </a:bodyPr>
          <a:lstStyle>
            <a:lvl1pPr algn="l">
              <a:defRPr sz="4000" b="0">
                <a:solidFill>
                  <a:schemeClr val="tx1">
                    <a:lumMod val="75000"/>
                    <a:lumOff val="25000"/>
                  </a:schemeClr>
                </a:solidFill>
              </a:defRPr>
            </a:lvl1pPr>
          </a:lstStyle>
          <a:p>
            <a:r>
              <a:rPr lang="en-US" dirty="0"/>
              <a:t>Click to add Master title style</a:t>
            </a:r>
          </a:p>
        </p:txBody>
      </p:sp>
      <p:sp>
        <p:nvSpPr>
          <p:cNvPr id="3" name="Subtitle 2"/>
          <p:cNvSpPr>
            <a:spLocks noGrp="1"/>
          </p:cNvSpPr>
          <p:nvPr>
            <p:ph type="subTitle" idx="1" hasCustomPrompt="1"/>
          </p:nvPr>
        </p:nvSpPr>
        <p:spPr>
          <a:xfrm>
            <a:off x="469231" y="3552770"/>
            <a:ext cx="8001001" cy="1358286"/>
          </a:xfrm>
        </p:spPr>
        <p:txBody>
          <a:bodyPr>
            <a:normAutofit/>
          </a:bodyPr>
          <a:lstStyle>
            <a:lvl1pPr marL="0" indent="0" algn="l">
              <a:buNone/>
              <a:defRPr sz="2000" baseline="0">
                <a:solidFill>
                  <a:schemeClr val="tx1">
                    <a:lumMod val="75000"/>
                    <a:lumOff val="2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Master subtitle, month &amp; year style</a:t>
            </a:r>
          </a:p>
        </p:txBody>
      </p:sp>
    </p:spTree>
    <p:extLst>
      <p:ext uri="{BB962C8B-B14F-4D97-AF65-F5344CB8AC3E}">
        <p14:creationId xmlns:p14="http://schemas.microsoft.com/office/powerpoint/2010/main" val="3419250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6720" y="152400"/>
            <a:ext cx="8562480" cy="576000"/>
          </a:xfrm>
        </p:spPr>
        <p:txBody>
          <a:bodyPr>
            <a:noAutofit/>
          </a:bodyPr>
          <a:lstStyle>
            <a:lvl1pPr algn="l">
              <a:defRPr sz="2900" b="1">
                <a:solidFill>
                  <a:schemeClr val="tx1">
                    <a:lumMod val="75000"/>
                    <a:lumOff val="25000"/>
                  </a:schemeClr>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304800" y="1143000"/>
            <a:ext cx="8534400" cy="510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Tree>
    <p:extLst>
      <p:ext uri="{BB962C8B-B14F-4D97-AF65-F5344CB8AC3E}">
        <p14:creationId xmlns:p14="http://schemas.microsoft.com/office/powerpoint/2010/main" val="3658597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ext Slide">
    <p:spTree>
      <p:nvGrpSpPr>
        <p:cNvPr id="1" name=""/>
        <p:cNvGrpSpPr/>
        <p:nvPr/>
      </p:nvGrpSpPr>
      <p:grpSpPr>
        <a:xfrm>
          <a:off x="0" y="0"/>
          <a:ext cx="0" cy="0"/>
          <a:chOff x="0" y="0"/>
          <a:chExt cx="0" cy="0"/>
        </a:xfrm>
      </p:grpSpPr>
      <p:sp>
        <p:nvSpPr>
          <p:cNvPr id="4" name="Slide Number Placeholder 5"/>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pPr algn="ctr" eaLnBrk="1" hangingPunct="1"/>
            <a:fld id="{FD790A4E-2EED-164B-A373-E9BCE305BB4C}" type="slidenum">
              <a:rPr lang="en-IN" altLang="en-US" sz="1200">
                <a:solidFill>
                  <a:schemeClr val="bg1"/>
                </a:solidFill>
                <a:latin typeface="Tahoma" charset="0"/>
                <a:ea typeface="Tahoma" charset="0"/>
                <a:cs typeface="Tahoma" charset="0"/>
              </a:rPr>
              <a:pPr algn="ctr" eaLnBrk="1" hangingPunct="1"/>
              <a:t>‹#›</a:t>
            </a:fld>
            <a:endParaRPr lang="en-IN" altLang="en-US" sz="1200">
              <a:solidFill>
                <a:schemeClr val="bg1"/>
              </a:solidFill>
              <a:latin typeface="Tahoma" charset="0"/>
              <a:ea typeface="Tahoma" charset="0"/>
              <a:cs typeface="Tahoma" charset="0"/>
            </a:endParaRPr>
          </a:p>
        </p:txBody>
      </p:sp>
      <p:sp>
        <p:nvSpPr>
          <p:cNvPr id="2" name="Title 1"/>
          <p:cNvSpPr>
            <a:spLocks noGrp="1"/>
          </p:cNvSpPr>
          <p:nvPr>
            <p:ph type="title"/>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
        <p:nvSpPr>
          <p:cNvPr id="3" name="Content Placeholder 2"/>
          <p:cNvSpPr>
            <a:spLocks noGrp="1"/>
          </p:cNvSpPr>
          <p:nvPr>
            <p:ph idx="1"/>
          </p:nvPr>
        </p:nvSpPr>
        <p:spPr>
          <a:xfrm>
            <a:off x="360000" y="900000"/>
            <a:ext cx="8640000" cy="5265056"/>
          </a:xfrm>
        </p:spPr>
        <p:txBody>
          <a:bodyPr/>
          <a:lstStyle>
            <a:lvl1pPr marL="0" indent="0">
              <a:buNone/>
              <a:defRPr sz="1800"/>
            </a:lvl1pPr>
            <a:lvl2pPr>
              <a:defRPr sz="1800"/>
            </a:lvl2pPr>
            <a:lvl3pPr>
              <a:defRPr sz="1600"/>
            </a:lvl3pPr>
            <a:lvl4pPr>
              <a:defRPr sz="1400"/>
            </a:lvl4pPr>
          </a:lstStyle>
          <a:p>
            <a:pPr lvl="0"/>
            <a:r>
              <a:rPr lang="en-US"/>
              <a:t>Click to edit Master text styles</a:t>
            </a:r>
          </a:p>
        </p:txBody>
      </p:sp>
    </p:spTree>
    <p:extLst>
      <p:ext uri="{BB962C8B-B14F-4D97-AF65-F5344CB8AC3E}">
        <p14:creationId xmlns:p14="http://schemas.microsoft.com/office/powerpoint/2010/main" val="15147516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2" name="Title Placeholder 1"/>
          <p:cNvSpPr>
            <a:spLocks noGrp="1"/>
          </p:cNvSpPr>
          <p:nvPr>
            <p:ph type="title"/>
          </p:nvPr>
        </p:nvSpPr>
        <p:spPr>
          <a:xfrm>
            <a:off x="276720" y="106362"/>
            <a:ext cx="8410080" cy="5794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4800" y="1066800"/>
            <a:ext cx="8382000" cy="50593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31734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3" r:id="rId3"/>
  </p:sldLayoutIdLst>
  <p:hf hdr="0" ftr="0" dt="0"/>
  <p:txStyles>
    <p:title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p:titleStyle>
    <p:bodyStyle>
      <a:lvl1pPr marL="342900" indent="-342900" algn="l" defTabSz="914400" rtl="0" eaLnBrk="1" latinLnBrk="0" hangingPunct="1">
        <a:spcBef>
          <a:spcPct val="20000"/>
        </a:spcBef>
        <a:buFont typeface="Wingdings" pitchFamily="2" charset="2"/>
        <a:buChar char="§"/>
        <a:defRPr sz="24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8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microservices.io/patterns/service-registry.html"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microservices.io/patterns/service-registry.html"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localhost:8888/eurekaserver/default"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localhost:8070/eureka/apps/accounts"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hyperlink" Target="http://localhost:8070/eureka/apps/cards" TargetMode="External"/><Relationship Id="rId4" Type="http://schemas.openxmlformats.org/officeDocument/2006/relationships/hyperlink" Target="http://localhost:8070/eureka/apps/loan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localhost:8080/actuator/shutdown"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hyperlink" Target="http://localhost:8090/actuator/shutdown"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8" Type="http://schemas.openxmlformats.org/officeDocument/2006/relationships/hyperlink" Target="https://www.sipios.com/blog-tech/how-to-make-parallel-calls-in-java-springboot-application-and-how-to-test-them" TargetMode="External"/><Relationship Id="rId13" Type="http://schemas.openxmlformats.org/officeDocument/2006/relationships/hyperlink" Target="https://github.com/eugenp/tutorials/tree/master/spring-cloud" TargetMode="External"/><Relationship Id="rId3" Type="http://schemas.openxmlformats.org/officeDocument/2006/relationships/hyperlink" Target="https://developer.okta.com/blog/2019/05/23/java-microservices-spring-cloud-config" TargetMode="External"/><Relationship Id="rId7" Type="http://schemas.openxmlformats.org/officeDocument/2006/relationships/hyperlink" Target="https://spring.io/guides/gs/async-method/#initial" TargetMode="External"/><Relationship Id="rId12" Type="http://schemas.openxmlformats.org/officeDocument/2006/relationships/hyperlink" Target="https://www.munonye.com/microservices/"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hyperlink" Target="https://dzone.com/articles/spring-boot-applicationrunner-and-commandlinerunne" TargetMode="External"/><Relationship Id="rId11" Type="http://schemas.openxmlformats.org/officeDocument/2006/relationships/hyperlink" Target="https://itnext.io/how-to-use-netflixs-eureka-and-spring-cloud-for-service-registry-8b43c8acdf4e" TargetMode="External"/><Relationship Id="rId5" Type="http://schemas.openxmlformats.org/officeDocument/2006/relationships/hyperlink" Target="https://developer.okta.com/blog/2019/05/15/spring-boot-login-options" TargetMode="External"/><Relationship Id="rId15" Type="http://schemas.openxmlformats.org/officeDocument/2006/relationships/hyperlink" Target="https://medium.com/become-developer/how-to-work-with-multiple-instances-of-eureka-naming-server-to-avoid-a-single-point-of-failure-d953544281d0" TargetMode="External"/><Relationship Id="rId10" Type="http://schemas.openxmlformats.org/officeDocument/2006/relationships/hyperlink" Target="https://www.edureka.co/blog/microservices-tutorial-with-example" TargetMode="External"/><Relationship Id="rId4" Type="http://schemas.openxmlformats.org/officeDocument/2006/relationships/hyperlink" Target="https://developer.okta.com/blog/2019/05/13/angular-8-spring-boot-2" TargetMode="External"/><Relationship Id="rId9" Type="http://schemas.openxmlformats.org/officeDocument/2006/relationships/hyperlink" Target="https://developer.okta.com/blog/2019/05/22/java-microservices-spring-boot-spring-cloud" TargetMode="External"/><Relationship Id="rId14" Type="http://schemas.openxmlformats.org/officeDocument/2006/relationships/hyperlink" Target="https://piotrminkowski.com/2020/02/20/microservices-api-documentation-with-springdoc-openapi/"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a:bodyPr>
          <a:lstStyle/>
          <a:p>
            <a:pPr algn="ctr"/>
            <a:r>
              <a:rPr lang="en-US" b="1" dirty="0" err="1"/>
              <a:t>Microservice</a:t>
            </a:r>
            <a:endParaRPr lang="en-IN" b="1" dirty="0"/>
          </a:p>
        </p:txBody>
      </p:sp>
      <p:sp>
        <p:nvSpPr>
          <p:cNvPr id="3" name="TextBox 2"/>
          <p:cNvSpPr txBox="1"/>
          <p:nvPr/>
        </p:nvSpPr>
        <p:spPr>
          <a:xfrm>
            <a:off x="5562600" y="5410200"/>
            <a:ext cx="2807885" cy="954107"/>
          </a:xfrm>
          <a:prstGeom prst="rect">
            <a:avLst/>
          </a:prstGeom>
          <a:noFill/>
        </p:spPr>
        <p:txBody>
          <a:bodyPr wrap="none" rtlCol="0">
            <a:spAutoFit/>
          </a:bodyPr>
          <a:lstStyle/>
          <a:p>
            <a:r>
              <a:rPr lang="en-US" sz="2800" b="1" dirty="0" err="1"/>
              <a:t>Shalini</a:t>
            </a:r>
            <a:r>
              <a:rPr lang="en-US" sz="2800" b="1" dirty="0"/>
              <a:t> Mittal</a:t>
            </a:r>
          </a:p>
          <a:p>
            <a:r>
              <a:rPr lang="en-US" sz="2800" b="1" dirty="0"/>
              <a:t>Corporate Trainer</a:t>
            </a:r>
          </a:p>
        </p:txBody>
      </p:sp>
      <p:sp>
        <p:nvSpPr>
          <p:cNvPr id="4" name="TextBox 3">
            <a:extLst>
              <a:ext uri="{FF2B5EF4-FFF2-40B4-BE49-F238E27FC236}">
                <a16:creationId xmlns:a16="http://schemas.microsoft.com/office/drawing/2014/main" id="{85C8C76A-FE6A-59C3-A3F7-8F4961C62E1A}"/>
              </a:ext>
            </a:extLst>
          </p:cNvPr>
          <p:cNvSpPr txBox="1"/>
          <p:nvPr/>
        </p:nvSpPr>
        <p:spPr>
          <a:xfrm>
            <a:off x="-4049486" y="197575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50067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Problem</a:t>
            </a:r>
          </a:p>
        </p:txBody>
      </p:sp>
      <p:pic>
        <p:nvPicPr>
          <p:cNvPr id="7170" name="Picture 2">
            <a:extLst>
              <a:ext uri="{FF2B5EF4-FFF2-40B4-BE49-F238E27FC236}">
                <a16:creationId xmlns:a16="http://schemas.microsoft.com/office/drawing/2014/main" id="{C3984BFA-DA1C-EE7A-0C60-06F1B421B3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4150" y="1600200"/>
            <a:ext cx="6235700" cy="48184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21CB16A-A5EA-C09F-8676-2B9C856F13A9}"/>
              </a:ext>
            </a:extLst>
          </p:cNvPr>
          <p:cNvSpPr txBox="1"/>
          <p:nvPr/>
        </p:nvSpPr>
        <p:spPr>
          <a:xfrm>
            <a:off x="269069" y="914400"/>
            <a:ext cx="8493931" cy="646331"/>
          </a:xfrm>
          <a:prstGeom prst="rect">
            <a:avLst/>
          </a:prstGeom>
          <a:noFill/>
        </p:spPr>
        <p:txBody>
          <a:bodyPr wrap="square" rtlCol="0">
            <a:spAutoFit/>
          </a:bodyPr>
          <a:lstStyle/>
          <a:p>
            <a:r>
              <a:rPr lang="en-IN" dirty="0">
                <a:solidFill>
                  <a:srgbClr val="333333"/>
                </a:solidFill>
                <a:latin typeface="Helvetica Neue" panose="02000503000000020004" pitchFamily="2" charset="0"/>
              </a:rPr>
              <a:t>I</a:t>
            </a:r>
            <a:r>
              <a:rPr lang="en-IN" b="0" i="0" dirty="0">
                <a:solidFill>
                  <a:srgbClr val="333333"/>
                </a:solidFill>
                <a:effectLst/>
                <a:latin typeface="Helvetica Neue" panose="02000503000000020004" pitchFamily="2" charset="0"/>
              </a:rPr>
              <a:t>mplement a mechanism for that enables the clients of service to make requests to a dynamically changing set of ephemeral service instances.</a:t>
            </a:r>
            <a:endParaRPr lang="en-US" dirty="0"/>
          </a:p>
        </p:txBody>
      </p:sp>
    </p:spTree>
    <p:extLst>
      <p:ext uri="{BB962C8B-B14F-4D97-AF65-F5344CB8AC3E}">
        <p14:creationId xmlns:p14="http://schemas.microsoft.com/office/powerpoint/2010/main" val="2046949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Solution</a:t>
            </a:r>
          </a:p>
        </p:txBody>
      </p:sp>
      <p:sp>
        <p:nvSpPr>
          <p:cNvPr id="4" name="TextBox 3">
            <a:extLst>
              <a:ext uri="{FF2B5EF4-FFF2-40B4-BE49-F238E27FC236}">
                <a16:creationId xmlns:a16="http://schemas.microsoft.com/office/drawing/2014/main" id="{B21CB16A-A5EA-C09F-8676-2B9C856F13A9}"/>
              </a:ext>
            </a:extLst>
          </p:cNvPr>
          <p:cNvSpPr txBox="1"/>
          <p:nvPr/>
        </p:nvSpPr>
        <p:spPr>
          <a:xfrm>
            <a:off x="269068" y="687388"/>
            <a:ext cx="8493931" cy="3139321"/>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333333"/>
                </a:solidFill>
                <a:latin typeface="Helvetica Neue" panose="02000503000000020004" pitchFamily="2" charset="0"/>
              </a:rPr>
              <a:t>Service Discovery handles things in two parts.</a:t>
            </a:r>
          </a:p>
          <a:p>
            <a:pPr marL="285750" indent="-285750">
              <a:buFont typeface="Arial" panose="020B0604020202020204" pitchFamily="34" charset="0"/>
              <a:buChar char="•"/>
            </a:pPr>
            <a:r>
              <a:rPr lang="en-IN" dirty="0">
                <a:solidFill>
                  <a:srgbClr val="333333"/>
                </a:solidFill>
                <a:latin typeface="Helvetica Neue" panose="02000503000000020004" pitchFamily="2" charset="0"/>
              </a:rPr>
              <a:t>First, it provides a mechanism for an instance to register and say, “I’m here!” </a:t>
            </a:r>
          </a:p>
          <a:p>
            <a:pPr marL="285750" indent="-285750">
              <a:buFont typeface="Arial" panose="020B0604020202020204" pitchFamily="34" charset="0"/>
              <a:buChar char="•"/>
            </a:pPr>
            <a:r>
              <a:rPr lang="en-IN" dirty="0">
                <a:solidFill>
                  <a:srgbClr val="333333"/>
                </a:solidFill>
                <a:latin typeface="Helvetica Neue" panose="02000503000000020004" pitchFamily="2" charset="0"/>
              </a:rPr>
              <a:t>Second, it provides a way to find the service once it has registered</a:t>
            </a:r>
          </a:p>
          <a:p>
            <a:pPr marL="285750" indent="-285750">
              <a:buFont typeface="Arial" panose="020B0604020202020204" pitchFamily="34" charset="0"/>
              <a:buChar char="•"/>
            </a:pPr>
            <a:r>
              <a:rPr lang="en-US" dirty="0"/>
              <a:t>The location of the Service Provider is sent to the Service Registry (a database containing the locations of all available service instances).</a:t>
            </a:r>
          </a:p>
          <a:p>
            <a:pPr marL="285750" indent="-285750">
              <a:buFont typeface="Arial" panose="020B0604020202020204" pitchFamily="34" charset="0"/>
              <a:buChar char="•"/>
            </a:pPr>
            <a:r>
              <a:rPr lang="en-US" dirty="0"/>
              <a:t>The Service Consumer asks the Service Discovery Server for the location of the Service Provider.</a:t>
            </a:r>
          </a:p>
          <a:p>
            <a:pPr marL="285750" indent="-285750">
              <a:buFont typeface="Arial" panose="020B0604020202020204" pitchFamily="34" charset="0"/>
              <a:buChar char="•"/>
            </a:pPr>
            <a:r>
              <a:rPr lang="en-US" dirty="0"/>
              <a:t>The location of the Service Provider is searched by the Service Registry in its internal database and returned to the Service Consumer.</a:t>
            </a:r>
          </a:p>
          <a:p>
            <a:pPr marL="285750" indent="-285750">
              <a:buFont typeface="Arial" panose="020B0604020202020204" pitchFamily="34" charset="0"/>
              <a:buChar char="•"/>
            </a:pPr>
            <a:r>
              <a:rPr lang="en-US" dirty="0"/>
              <a:t>The Service Consumer can now make direct requests to the Service Provider.</a:t>
            </a:r>
          </a:p>
          <a:p>
            <a:pPr marL="285750" indent="-285750">
              <a:buFont typeface="Arial" panose="020B0604020202020204" pitchFamily="34" charset="0"/>
              <a:buChar char="•"/>
            </a:pPr>
            <a:endParaRPr lang="en-US" dirty="0"/>
          </a:p>
        </p:txBody>
      </p:sp>
      <p:pic>
        <p:nvPicPr>
          <p:cNvPr id="3074" name="Picture 2" descr="Service Discovery 1-1">
            <a:extLst>
              <a:ext uri="{FF2B5EF4-FFF2-40B4-BE49-F238E27FC236}">
                <a16:creationId xmlns:a16="http://schemas.microsoft.com/office/drawing/2014/main" id="{A9452726-CAC1-96F9-AD48-880FA26356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61229"/>
            <a:ext cx="9067800" cy="3314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4578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Client Side Discovery</a:t>
            </a:r>
          </a:p>
        </p:txBody>
      </p:sp>
      <p:sp>
        <p:nvSpPr>
          <p:cNvPr id="4" name="TextBox 3">
            <a:extLst>
              <a:ext uri="{FF2B5EF4-FFF2-40B4-BE49-F238E27FC236}">
                <a16:creationId xmlns:a16="http://schemas.microsoft.com/office/drawing/2014/main" id="{B21CB16A-A5EA-C09F-8676-2B9C856F13A9}"/>
              </a:ext>
            </a:extLst>
          </p:cNvPr>
          <p:cNvSpPr txBox="1"/>
          <p:nvPr/>
        </p:nvSpPr>
        <p:spPr>
          <a:xfrm>
            <a:off x="269069" y="914400"/>
            <a:ext cx="8493931" cy="923330"/>
          </a:xfrm>
          <a:prstGeom prst="rect">
            <a:avLst/>
          </a:prstGeom>
          <a:noFill/>
        </p:spPr>
        <p:txBody>
          <a:bodyPr wrap="square" rtlCol="0">
            <a:spAutoFit/>
          </a:bodyPr>
          <a:lstStyle/>
          <a:p>
            <a:r>
              <a:rPr lang="en-IN" dirty="0">
                <a:solidFill>
                  <a:srgbClr val="333333"/>
                </a:solidFill>
                <a:latin typeface="Helvetica Neue" panose="02000503000000020004" pitchFamily="2" charset="0"/>
              </a:rPr>
              <a:t>When making a request to a service, the client obtains the location of a service instance by querying a Service Registry, which knows the locations of all service instances.</a:t>
            </a:r>
            <a:endParaRPr lang="en-US" dirty="0"/>
          </a:p>
        </p:txBody>
      </p:sp>
      <p:pic>
        <p:nvPicPr>
          <p:cNvPr id="1026" name="Picture 2" descr="Service Discovery Client Side">
            <a:extLst>
              <a:ext uri="{FF2B5EF4-FFF2-40B4-BE49-F238E27FC236}">
                <a16:creationId xmlns:a16="http://schemas.microsoft.com/office/drawing/2014/main" id="{1B81C8A6-F55C-B156-1158-2325BAF12A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48" y="2667000"/>
            <a:ext cx="9080500" cy="349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49214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Client Side Discovery</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Client-side discovery has the following benefits: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Fewer moving </a:t>
            </a:r>
            <a:r>
              <a:rPr lang="en-IN" sz="2000" dirty="0">
                <a:solidFill>
                  <a:srgbClr val="333333"/>
                </a:solidFill>
                <a:latin typeface="Calibri" panose="020F0502020204030204" pitchFamily="34" charset="0"/>
                <a:cs typeface="Calibri" panose="020F0502020204030204" pitchFamily="34" charset="0"/>
              </a:rPr>
              <a:t>parts and network hops compared to Server-side Discovery</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Client-side discovery also has the following drawbacks: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This pattern couples the client to </a:t>
            </a:r>
            <a:r>
              <a:rPr lang="en-IN" sz="2000" dirty="0">
                <a:solidFill>
                  <a:srgbClr val="333333"/>
                </a:solidFill>
                <a:latin typeface="Calibri" panose="020F0502020204030204" pitchFamily="34" charset="0"/>
                <a:cs typeface="Calibri" panose="020F0502020204030204" pitchFamily="34" charset="0"/>
              </a:rPr>
              <a:t>the Service</a:t>
            </a:r>
            <a:r>
              <a:rPr lang="en-IN" sz="2000" dirty="0">
                <a:solidFill>
                  <a:srgbClr val="333333"/>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 </a:t>
            </a:r>
            <a:r>
              <a:rPr lang="en-IN" sz="2000" dirty="0">
                <a:solidFill>
                  <a:srgbClr val="333333"/>
                </a:solidFill>
                <a:latin typeface="Calibri" panose="020F0502020204030204" pitchFamily="34" charset="0"/>
                <a:cs typeface="Calibri" panose="020F0502020204030204" pitchFamily="34" charset="0"/>
              </a:rPr>
              <a:t>Registry</a:t>
            </a:r>
          </a:p>
          <a:p>
            <a:pPr marL="1085850" lvl="1"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You need to implement client-side service discovery logic for each programming language/framework used by your application, </a:t>
            </a:r>
            <a:r>
              <a:rPr lang="en-IN" sz="2000" dirty="0" err="1">
                <a:solidFill>
                  <a:srgbClr val="333333"/>
                </a:solidFill>
                <a:latin typeface="Calibri" panose="020F0502020204030204" pitchFamily="34" charset="0"/>
                <a:cs typeface="Calibri" panose="020F0502020204030204" pitchFamily="34" charset="0"/>
              </a:rPr>
              <a:t>e.g</a:t>
            </a:r>
            <a:r>
              <a:rPr lang="en-IN" sz="2000" dirty="0">
                <a:solidFill>
                  <a:srgbClr val="333333"/>
                </a:solidFill>
                <a:latin typeface="Calibri" panose="020F0502020204030204" pitchFamily="34" charset="0"/>
                <a:cs typeface="Calibri" panose="020F0502020204030204" pitchFamily="34" charset="0"/>
              </a:rPr>
              <a:t> Java/Scala, JavaScript/NodeJS. For example, Netflix Prana provides an HTTP proxy-based approach to service discovery for non-JVM clients.</a:t>
            </a:r>
          </a:p>
        </p:txBody>
      </p:sp>
    </p:spTree>
    <p:extLst>
      <p:ext uri="{BB962C8B-B14F-4D97-AF65-F5344CB8AC3E}">
        <p14:creationId xmlns:p14="http://schemas.microsoft.com/office/powerpoint/2010/main" val="949571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Client Side Discovery</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Client-side discovery has the following benefits: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Fewer moving </a:t>
            </a:r>
            <a:r>
              <a:rPr lang="en-IN" sz="2000" dirty="0">
                <a:solidFill>
                  <a:srgbClr val="333333"/>
                </a:solidFill>
                <a:latin typeface="Calibri" panose="020F0502020204030204" pitchFamily="34" charset="0"/>
                <a:cs typeface="Calibri" panose="020F0502020204030204" pitchFamily="34" charset="0"/>
              </a:rPr>
              <a:t>parts and network hops compared to Server-side Discovery</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Client-side discovery also has the following drawbacks: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This pattern couples the client to </a:t>
            </a:r>
            <a:r>
              <a:rPr lang="en-IN" sz="2000" dirty="0">
                <a:solidFill>
                  <a:srgbClr val="333333"/>
                </a:solidFill>
                <a:latin typeface="Calibri" panose="020F0502020204030204" pitchFamily="34" charset="0"/>
                <a:cs typeface="Calibri" panose="020F0502020204030204" pitchFamily="34" charset="0"/>
              </a:rPr>
              <a:t>the Service</a:t>
            </a:r>
            <a:r>
              <a:rPr lang="en-IN" sz="2000" dirty="0">
                <a:solidFill>
                  <a:srgbClr val="333333"/>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 </a:t>
            </a:r>
            <a:r>
              <a:rPr lang="en-IN" sz="2000" dirty="0">
                <a:solidFill>
                  <a:srgbClr val="333333"/>
                </a:solidFill>
                <a:latin typeface="Calibri" panose="020F0502020204030204" pitchFamily="34" charset="0"/>
                <a:cs typeface="Calibri" panose="020F0502020204030204" pitchFamily="34" charset="0"/>
              </a:rPr>
              <a:t>Registry</a:t>
            </a:r>
          </a:p>
          <a:p>
            <a:pPr marL="1085850" lvl="1"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You need to implement client-side service discovery logic for each programming language/framework used by your application, </a:t>
            </a:r>
            <a:r>
              <a:rPr lang="en-IN" sz="2000" dirty="0" err="1">
                <a:solidFill>
                  <a:srgbClr val="333333"/>
                </a:solidFill>
                <a:latin typeface="Calibri" panose="020F0502020204030204" pitchFamily="34" charset="0"/>
                <a:cs typeface="Calibri" panose="020F0502020204030204" pitchFamily="34" charset="0"/>
              </a:rPr>
              <a:t>e.g</a:t>
            </a:r>
            <a:r>
              <a:rPr lang="en-IN" sz="2000" dirty="0">
                <a:solidFill>
                  <a:srgbClr val="333333"/>
                </a:solidFill>
                <a:latin typeface="Calibri" panose="020F0502020204030204" pitchFamily="34" charset="0"/>
                <a:cs typeface="Calibri" panose="020F0502020204030204" pitchFamily="34" charset="0"/>
              </a:rPr>
              <a:t> Java/Scala, JavaScript/NodeJS. For example, Netflix Prana provides an HTTP proxy-based approach to service discovery for non-JVM clients.</a:t>
            </a:r>
          </a:p>
        </p:txBody>
      </p:sp>
    </p:spTree>
    <p:extLst>
      <p:ext uri="{BB962C8B-B14F-4D97-AF65-F5344CB8AC3E}">
        <p14:creationId xmlns:p14="http://schemas.microsoft.com/office/powerpoint/2010/main" val="33660695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Server Side Discovery</a:t>
            </a:r>
          </a:p>
        </p:txBody>
      </p:sp>
      <p:sp>
        <p:nvSpPr>
          <p:cNvPr id="43010" name="Content Placeholder 2"/>
          <p:cNvSpPr>
            <a:spLocks noGrp="1"/>
          </p:cNvSpPr>
          <p:nvPr>
            <p:ph idx="1"/>
          </p:nvPr>
        </p:nvSpPr>
        <p:spPr>
          <a:xfrm>
            <a:off x="360363" y="732471"/>
            <a:ext cx="8402637" cy="1324929"/>
          </a:xfrm>
        </p:spPr>
        <p:txBody>
          <a:bodyPr>
            <a:normAutofit/>
          </a:bodyPr>
          <a:lstStyle/>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When making a request to a service, the client makes a request via a router (</a:t>
            </a:r>
            <a:r>
              <a:rPr lang="en-IN" sz="2000" b="0" i="0" dirty="0" err="1">
                <a:solidFill>
                  <a:srgbClr val="333333"/>
                </a:solidFill>
                <a:effectLst/>
                <a:latin typeface="Calibri" panose="020F0502020204030204" pitchFamily="34" charset="0"/>
                <a:cs typeface="Calibri" panose="020F0502020204030204" pitchFamily="34" charset="0"/>
              </a:rPr>
              <a:t>a.k.a</a:t>
            </a:r>
            <a:r>
              <a:rPr lang="en-IN" sz="2000" b="0" i="0" dirty="0">
                <a:solidFill>
                  <a:srgbClr val="333333"/>
                </a:solidFill>
                <a:effectLst/>
                <a:latin typeface="Calibri" panose="020F0502020204030204" pitchFamily="34" charset="0"/>
                <a:cs typeface="Calibri" panose="020F0502020204030204" pitchFamily="34" charset="0"/>
              </a:rPr>
              <a:t> load balancer) that runs at a well known location. The router queries a service registry, which might be built into the router, and forwards the request to an available service instance</a:t>
            </a:r>
            <a:endParaRPr lang="en-IN" sz="2000" dirty="0">
              <a:solidFill>
                <a:srgbClr val="333333"/>
              </a:solidFill>
              <a:latin typeface="Calibri" panose="020F0502020204030204" pitchFamily="34" charset="0"/>
              <a:cs typeface="Calibri" panose="020F0502020204030204" pitchFamily="34" charset="0"/>
            </a:endParaRPr>
          </a:p>
        </p:txBody>
      </p:sp>
      <p:pic>
        <p:nvPicPr>
          <p:cNvPr id="2050" name="Picture 2" descr="Service Discovery Server Side">
            <a:extLst>
              <a:ext uri="{FF2B5EF4-FFF2-40B4-BE49-F238E27FC236}">
                <a16:creationId xmlns:a16="http://schemas.microsoft.com/office/drawing/2014/main" id="{44947420-7452-4408-4726-0007828D6E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75" y="2646476"/>
            <a:ext cx="9080500" cy="349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06709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Server Side Discovery Example</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An AWS Elastic Load Balancer (ELB) is an example of a server-side discovery router. An ELB also functions as a Service Registry</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Some clustering solutions such as Kubernetes and Marathon run a proxy on each host that functions as a server-side discovery router. In order to access a service, a client connects to the local proxy using the port assigned to that service. The proxy then forwards the request to a service instance running somewhere in the cluster.</a:t>
            </a:r>
          </a:p>
          <a:p>
            <a:pPr marL="342900" indent="-342900">
              <a:buFont typeface="Arial" panose="020B0604020202020204" pitchFamily="34" charset="0"/>
              <a:buChar char="•"/>
            </a:pPr>
            <a:endParaRPr lang="en-IN" sz="2000" dirty="0">
              <a:solidFill>
                <a:srgbClr val="333333"/>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154612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Server Side Discovery Pros and Cons</a:t>
            </a:r>
          </a:p>
        </p:txBody>
      </p:sp>
      <p:sp>
        <p:nvSpPr>
          <p:cNvPr id="43010" name="Content Placeholder 2"/>
          <p:cNvSpPr>
            <a:spLocks noGrp="1"/>
          </p:cNvSpPr>
          <p:nvPr>
            <p:ph idx="1"/>
          </p:nvPr>
        </p:nvSpPr>
        <p:spPr>
          <a:xfrm>
            <a:off x="360363" y="732471"/>
            <a:ext cx="8402637" cy="4525329"/>
          </a:xfrm>
        </p:spPr>
        <p:txBody>
          <a:bodyPr>
            <a:normAutofit lnSpcReduction="10000"/>
          </a:bodyPr>
          <a:lstStyle/>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Server-side service discovery has a number of benefits: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Compared to client-side discovery, the client code is simpler since it does not have to deal with discovery. Instead, a client simply makes a request to the router</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Some cloud environments provide this functionality, e.g. AWS Elastic Load Balancer</a:t>
            </a:r>
          </a:p>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It also has the following drawbacks: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Unless it’s part of the cloud environment, the router must is another system component that must be installed and configured. It will also need to be replicated for availability and capacity.</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The router must support the necessary communication protocols (</a:t>
            </a:r>
            <a:r>
              <a:rPr lang="en-IN" sz="2000" b="0" i="0" dirty="0" err="1">
                <a:solidFill>
                  <a:srgbClr val="333333"/>
                </a:solidFill>
                <a:effectLst/>
                <a:latin typeface="Calibri" panose="020F0502020204030204" pitchFamily="34" charset="0"/>
                <a:cs typeface="Calibri" panose="020F0502020204030204" pitchFamily="34" charset="0"/>
              </a:rPr>
              <a:t>e.g</a:t>
            </a:r>
            <a:r>
              <a:rPr lang="en-IN" sz="2000" b="0" i="0" dirty="0">
                <a:solidFill>
                  <a:srgbClr val="333333"/>
                </a:solidFill>
                <a:effectLst/>
                <a:latin typeface="Calibri" panose="020F0502020204030204" pitchFamily="34" charset="0"/>
                <a:cs typeface="Calibri" panose="020F0502020204030204" pitchFamily="34" charset="0"/>
              </a:rPr>
              <a:t> HTTP, </a:t>
            </a:r>
            <a:r>
              <a:rPr lang="en-IN" sz="2000" b="0" i="0" dirty="0" err="1">
                <a:solidFill>
                  <a:srgbClr val="333333"/>
                </a:solidFill>
                <a:effectLst/>
                <a:latin typeface="Calibri" panose="020F0502020204030204" pitchFamily="34" charset="0"/>
                <a:cs typeface="Calibri" panose="020F0502020204030204" pitchFamily="34" charset="0"/>
              </a:rPr>
              <a:t>gRPC</a:t>
            </a:r>
            <a:r>
              <a:rPr lang="en-IN" sz="2000" b="0" i="0" dirty="0">
                <a:solidFill>
                  <a:srgbClr val="333333"/>
                </a:solidFill>
                <a:effectLst/>
                <a:latin typeface="Calibri" panose="020F0502020204030204" pitchFamily="34" charset="0"/>
                <a:cs typeface="Calibri" panose="020F0502020204030204" pitchFamily="34" charset="0"/>
              </a:rPr>
              <a:t>, Thrift, etc) unless it is TCP-based router</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More network hops are required than when using Client Side Discovery</a:t>
            </a:r>
          </a:p>
        </p:txBody>
      </p:sp>
    </p:spTree>
    <p:extLst>
      <p:ext uri="{BB962C8B-B14F-4D97-AF65-F5344CB8AC3E}">
        <p14:creationId xmlns:p14="http://schemas.microsoft.com/office/powerpoint/2010/main" val="742638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Service Discovery</a:t>
            </a:r>
          </a:p>
        </p:txBody>
      </p:sp>
      <p:sp>
        <p:nvSpPr>
          <p:cNvPr id="43010" name="Content Placeholder 2"/>
          <p:cNvSpPr>
            <a:spLocks noGrp="1"/>
          </p:cNvSpPr>
          <p:nvPr>
            <p:ph idx="1"/>
          </p:nvPr>
        </p:nvSpPr>
        <p:spPr>
          <a:xfrm>
            <a:off x="360363" y="732471"/>
            <a:ext cx="8402637" cy="4525329"/>
          </a:xfrm>
        </p:spPr>
        <p:txBody>
          <a:bodyPr>
            <a:normAutofit fontScale="92500"/>
          </a:bodyPr>
          <a:lstStyle/>
          <a:p>
            <a:pPr marL="342900" indent="-342900">
              <a:buFont typeface="Arial" charset="0"/>
              <a:buChar char="•"/>
            </a:pPr>
            <a:r>
              <a:rPr lang="en-US" altLang="en-US" sz="2200" dirty="0"/>
              <a:t>Service discovery mechanism uses a central registry to maintain the network locations of all the microservices. If for some reason the IP address and the port number of a particular microservice changes, new values will be immediately re-registered in the registry.</a:t>
            </a:r>
          </a:p>
          <a:p>
            <a:pPr marL="342900" indent="-342900">
              <a:buFont typeface="Arial" charset="0"/>
              <a:buChar char="•"/>
            </a:pPr>
            <a:r>
              <a:rPr lang="en-US" altLang="en-US" sz="2200" dirty="0"/>
              <a:t>To maintain and discover a service with dynamic addresses, we need “Service Registration and Discovery”</a:t>
            </a:r>
          </a:p>
          <a:p>
            <a:pPr marL="342900" indent="-342900">
              <a:buFont typeface="Arial" charset="0"/>
              <a:buChar char="•"/>
            </a:pPr>
            <a:r>
              <a:rPr lang="en-US" altLang="en-US" sz="2200" dirty="0"/>
              <a:t>One dedicated server is responsible to maintain all </a:t>
            </a:r>
            <a:r>
              <a:rPr lang="en-US" altLang="en-US" sz="2200" dirty="0" err="1"/>
              <a:t>microservices</a:t>
            </a:r>
            <a:r>
              <a:rPr lang="en-US" altLang="en-US" sz="2200" dirty="0"/>
              <a:t> deployed and registered</a:t>
            </a:r>
          </a:p>
          <a:p>
            <a:pPr marL="342900" indent="-342900">
              <a:buFont typeface="Arial" charset="0"/>
              <a:buChar char="•"/>
            </a:pPr>
            <a:r>
              <a:rPr lang="en-US" altLang="en-US" sz="2200" dirty="0"/>
              <a:t>Acts like a phonebook of all </a:t>
            </a:r>
            <a:r>
              <a:rPr lang="en-US" altLang="en-US" sz="2200" dirty="0" err="1"/>
              <a:t>microservices</a:t>
            </a:r>
            <a:endParaRPr lang="en-US" altLang="en-US" sz="2200" dirty="0"/>
          </a:p>
          <a:p>
            <a:pPr marL="342900" indent="-342900">
              <a:buFont typeface="Arial" charset="0"/>
              <a:buChar char="•"/>
            </a:pPr>
            <a:r>
              <a:rPr lang="en-US" altLang="en-US" sz="2200" dirty="0"/>
              <a:t>Spring provides Eureka server to maintain the microservices and monitor the health if the microservice registered with Eureka</a:t>
            </a:r>
          </a:p>
          <a:p>
            <a:pPr marL="342900" indent="-342900">
              <a:buFont typeface="Arial" charset="0"/>
              <a:buChar char="•"/>
            </a:pPr>
            <a:r>
              <a:rPr lang="en-US" altLang="en-US" sz="2200" dirty="0"/>
              <a:t>Spring cloud provides multiple solutions such as Eureka, Zookeeper, Cloud Foundry and Consul to facilitate the process of service discovery</a:t>
            </a:r>
          </a:p>
          <a:p>
            <a:pPr marL="342900" indent="-342900">
              <a:buFont typeface="Arial" charset="0"/>
              <a:buChar char="•"/>
            </a:pPr>
            <a:endParaRPr lang="en-US" altLang="en-US" sz="2200" dirty="0"/>
          </a:p>
          <a:p>
            <a:pPr marL="342900" indent="-342900">
              <a:buFont typeface="Arial" charset="0"/>
              <a:buChar char="•"/>
            </a:pPr>
            <a:endParaRPr lang="en-US" altLang="en-US" sz="2200" dirty="0"/>
          </a:p>
          <a:p>
            <a:endParaRPr lang="en-US" altLang="en-US" sz="2200" dirty="0"/>
          </a:p>
        </p:txBody>
      </p:sp>
    </p:spTree>
    <p:extLst>
      <p:ext uri="{BB962C8B-B14F-4D97-AF65-F5344CB8AC3E}">
        <p14:creationId xmlns:p14="http://schemas.microsoft.com/office/powerpoint/2010/main" val="19283180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Eureka Server</a:t>
            </a:r>
          </a:p>
        </p:txBody>
      </p:sp>
      <p:sp>
        <p:nvSpPr>
          <p:cNvPr id="43010" name="Content Placeholder 2"/>
          <p:cNvSpPr>
            <a:spLocks noGrp="1"/>
          </p:cNvSpPr>
          <p:nvPr>
            <p:ph idx="1"/>
          </p:nvPr>
        </p:nvSpPr>
        <p:spPr>
          <a:xfrm>
            <a:off x="360363" y="732471"/>
            <a:ext cx="4268787" cy="4525329"/>
          </a:xfrm>
        </p:spPr>
        <p:txBody>
          <a:bodyPr>
            <a:normAutofit/>
          </a:bodyPr>
          <a:lstStyle/>
          <a:p>
            <a:pPr marL="342900" indent="-342900">
              <a:buFont typeface="Arial" charset="0"/>
              <a:buChar char="•"/>
            </a:pPr>
            <a:r>
              <a:rPr lang="en-US" altLang="en-US" sz="2000" dirty="0"/>
              <a:t>A REST based service which is primarily used for acquiring information about services that you would want to communicate with. </a:t>
            </a:r>
          </a:p>
          <a:p>
            <a:pPr marL="342900" indent="-342900">
              <a:buFont typeface="Arial" charset="0"/>
              <a:buChar char="•"/>
            </a:pPr>
            <a:r>
              <a:rPr lang="en-US" altLang="en-US" sz="2000" dirty="0"/>
              <a:t>This REST service is also known as Eureka Server. The Services that register in Eureka Server to obtain information about each other are called Eureka Clients.</a:t>
            </a:r>
          </a:p>
        </p:txBody>
      </p:sp>
      <p:pic>
        <p:nvPicPr>
          <p:cNvPr id="3" name="Picture 2">
            <a:extLst>
              <a:ext uri="{FF2B5EF4-FFF2-40B4-BE49-F238E27FC236}">
                <a16:creationId xmlns:a16="http://schemas.microsoft.com/office/drawing/2014/main" id="{331BB96F-BC13-054B-A62C-53BBCA1147BA}"/>
              </a:ext>
            </a:extLst>
          </p:cNvPr>
          <p:cNvPicPr>
            <a:picLocks noChangeAspect="1"/>
          </p:cNvPicPr>
          <p:nvPr/>
        </p:nvPicPr>
        <p:blipFill>
          <a:blip r:embed="rId3"/>
          <a:stretch>
            <a:fillRect/>
          </a:stretch>
        </p:blipFill>
        <p:spPr>
          <a:xfrm>
            <a:off x="5105400" y="1752600"/>
            <a:ext cx="4133850" cy="4133850"/>
          </a:xfrm>
          <a:prstGeom prst="rect">
            <a:avLst/>
          </a:prstGeom>
        </p:spPr>
      </p:pic>
    </p:spTree>
    <p:extLst>
      <p:ext uri="{BB962C8B-B14F-4D97-AF65-F5344CB8AC3E}">
        <p14:creationId xmlns:p14="http://schemas.microsoft.com/office/powerpoint/2010/main" val="3782646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err="1"/>
              <a:t>Traditinal</a:t>
            </a:r>
            <a:r>
              <a:rPr lang="en-US" dirty="0"/>
              <a:t> Service </a:t>
            </a:r>
            <a:r>
              <a:rPr lang="en-US" dirty="0" err="1"/>
              <a:t>Communiation</a:t>
            </a:r>
            <a:r>
              <a:rPr lang="en-US" dirty="0"/>
              <a:t> </a:t>
            </a:r>
          </a:p>
        </p:txBody>
      </p:sp>
      <p:pic>
        <p:nvPicPr>
          <p:cNvPr id="6" name="Picture 5">
            <a:extLst>
              <a:ext uri="{FF2B5EF4-FFF2-40B4-BE49-F238E27FC236}">
                <a16:creationId xmlns:a16="http://schemas.microsoft.com/office/drawing/2014/main" id="{CBD566F8-2A37-7A48-E543-BBC6AA102D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295400"/>
            <a:ext cx="8133270" cy="4267200"/>
          </a:xfrm>
          <a:prstGeom prst="rect">
            <a:avLst/>
          </a:prstGeom>
        </p:spPr>
      </p:pic>
    </p:spTree>
    <p:extLst>
      <p:ext uri="{BB962C8B-B14F-4D97-AF65-F5344CB8AC3E}">
        <p14:creationId xmlns:p14="http://schemas.microsoft.com/office/powerpoint/2010/main" val="18030574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Create Eureka Server</a:t>
            </a:r>
          </a:p>
        </p:txBody>
      </p:sp>
      <p:sp>
        <p:nvSpPr>
          <p:cNvPr id="43010" name="Content Placeholder 2"/>
          <p:cNvSpPr>
            <a:spLocks noGrp="1"/>
          </p:cNvSpPr>
          <p:nvPr>
            <p:ph idx="1"/>
          </p:nvPr>
        </p:nvSpPr>
        <p:spPr>
          <a:xfrm>
            <a:off x="360363" y="732471"/>
            <a:ext cx="3820199" cy="5820729"/>
          </a:xfrm>
        </p:spPr>
        <p:txBody>
          <a:bodyPr>
            <a:normAutofit/>
          </a:bodyPr>
          <a:lstStyle/>
          <a:p>
            <a:pPr marL="342900" indent="-342900">
              <a:buFont typeface="Arial" charset="0"/>
              <a:buChar char="•"/>
            </a:pPr>
            <a:r>
              <a:rPr lang="en-US" altLang="en-US" sz="2200" dirty="0"/>
              <a:t>Create a spring boot app with following dependencies:</a:t>
            </a:r>
            <a:br>
              <a:rPr lang="en-US" altLang="en-US" sz="2200" dirty="0"/>
            </a:br>
            <a:r>
              <a:rPr lang="en-US" altLang="en-US" sz="2200" dirty="0"/>
              <a:t>eureka-server, actuator, config-client</a:t>
            </a:r>
          </a:p>
          <a:p>
            <a:pPr marL="342900" indent="-342900">
              <a:buFont typeface="Arial" charset="0"/>
              <a:buChar char="•"/>
            </a:pPr>
            <a:r>
              <a:rPr lang="en-US" altLang="en-US" sz="2200" dirty="0"/>
              <a:t>Add @</a:t>
            </a:r>
            <a:r>
              <a:rPr lang="en-US" altLang="en-US" sz="2200" dirty="0" err="1"/>
              <a:t>EnableEurekaServer</a:t>
            </a:r>
            <a:r>
              <a:rPr lang="en-US" altLang="en-US" sz="2200" dirty="0"/>
              <a:t> on the class with main()</a:t>
            </a:r>
          </a:p>
          <a:p>
            <a:pPr marL="342900" indent="-342900">
              <a:buFont typeface="Arial" charset="0"/>
              <a:buChar char="•"/>
            </a:pPr>
            <a:r>
              <a:rPr lang="en-US" altLang="en-US" sz="2200" dirty="0"/>
              <a:t>Add following in </a:t>
            </a:r>
            <a:r>
              <a:rPr lang="en-US" altLang="en-US" sz="2200" dirty="0" err="1"/>
              <a:t>application.yml</a:t>
            </a:r>
            <a:r>
              <a:rPr lang="en-US" altLang="en-US" sz="2200" dirty="0"/>
              <a:t> :</a:t>
            </a:r>
            <a:br>
              <a:rPr lang="en-US" altLang="en-US" sz="2200" dirty="0"/>
            </a:br>
            <a:endParaRPr lang="en-US" altLang="en-US" sz="2200" dirty="0"/>
          </a:p>
        </p:txBody>
      </p:sp>
      <p:sp>
        <p:nvSpPr>
          <p:cNvPr id="4" name="TextBox 3">
            <a:extLst>
              <a:ext uri="{FF2B5EF4-FFF2-40B4-BE49-F238E27FC236}">
                <a16:creationId xmlns:a16="http://schemas.microsoft.com/office/drawing/2014/main" id="{118BBFCC-996A-EAED-5822-681203B06BC4}"/>
              </a:ext>
            </a:extLst>
          </p:cNvPr>
          <p:cNvSpPr txBox="1"/>
          <p:nvPr/>
        </p:nvSpPr>
        <p:spPr>
          <a:xfrm>
            <a:off x="4180562" y="538341"/>
            <a:ext cx="4572000" cy="6186309"/>
          </a:xfrm>
          <a:prstGeom prst="rect">
            <a:avLst/>
          </a:prstGeom>
          <a:noFill/>
        </p:spPr>
        <p:txBody>
          <a:bodyPr wrap="square">
            <a:spAutoFit/>
          </a:bodyPr>
          <a:lstStyle/>
          <a:p>
            <a:r>
              <a:rPr lang="en-IN" dirty="0">
                <a:solidFill>
                  <a:srgbClr val="CF8E6D"/>
                </a:solidFill>
                <a:effectLst/>
              </a:rPr>
              <a:t>spring</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application</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name</a:t>
            </a:r>
            <a:r>
              <a:rPr lang="en-IN" dirty="0">
                <a:solidFill>
                  <a:srgbClr val="BCBEC4"/>
                </a:solidFill>
                <a:effectLst/>
              </a:rPr>
              <a:t>: </a:t>
            </a:r>
            <a:r>
              <a:rPr lang="en-IN" dirty="0">
                <a:solidFill>
                  <a:srgbClr val="6AAB73"/>
                </a:solidFill>
                <a:effectLst/>
              </a:rPr>
              <a:t>"</a:t>
            </a:r>
            <a:r>
              <a:rPr lang="en-IN" dirty="0" err="1">
                <a:solidFill>
                  <a:srgbClr val="6AAB73"/>
                </a:solidFill>
                <a:effectLst/>
              </a:rPr>
              <a:t>eurekaserver</a:t>
            </a:r>
            <a:r>
              <a:rPr lang="en-IN" dirty="0">
                <a:solidFill>
                  <a:srgbClr val="6AAB73"/>
                </a:solidFill>
                <a:effectLst/>
              </a:rPr>
              <a:t>"</a:t>
            </a:r>
            <a:br>
              <a:rPr lang="en-IN" dirty="0">
                <a:solidFill>
                  <a:srgbClr val="6AAB73"/>
                </a:solidFill>
                <a:effectLst/>
              </a:rPr>
            </a:br>
            <a:r>
              <a:rPr lang="en-IN" dirty="0">
                <a:solidFill>
                  <a:srgbClr val="6AAB73"/>
                </a:solidFill>
                <a:effectLst/>
              </a:rPr>
              <a:t>  </a:t>
            </a:r>
            <a:r>
              <a:rPr lang="en-IN" dirty="0">
                <a:solidFill>
                  <a:srgbClr val="CF8E6D"/>
                </a:solidFill>
                <a:effectLst/>
              </a:rPr>
              <a:t>config</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import</a:t>
            </a:r>
            <a:r>
              <a:rPr lang="en-IN" dirty="0">
                <a:solidFill>
                  <a:srgbClr val="BCBEC4"/>
                </a:solidFill>
                <a:effectLst/>
              </a:rPr>
              <a:t>: </a:t>
            </a:r>
            <a:r>
              <a:rPr lang="en-IN" dirty="0">
                <a:solidFill>
                  <a:srgbClr val="6AAB73"/>
                </a:solidFill>
                <a:effectLst/>
              </a:rPr>
              <a:t>"</a:t>
            </a:r>
            <a:r>
              <a:rPr lang="en-IN" dirty="0" err="1">
                <a:solidFill>
                  <a:srgbClr val="6AAB73"/>
                </a:solidFill>
                <a:effectLst/>
              </a:rPr>
              <a:t>optional:configserver:http</a:t>
            </a:r>
            <a:r>
              <a:rPr lang="en-IN" dirty="0">
                <a:solidFill>
                  <a:srgbClr val="6AAB73"/>
                </a:solidFill>
                <a:effectLst/>
              </a:rPr>
              <a:t>://localhost:8888/"</a:t>
            </a:r>
            <a:br>
              <a:rPr lang="en-IN" dirty="0">
                <a:solidFill>
                  <a:srgbClr val="6AAB73"/>
                </a:solidFill>
                <a:effectLst/>
              </a:rPr>
            </a:br>
            <a:br>
              <a:rPr lang="en-IN" dirty="0">
                <a:solidFill>
                  <a:srgbClr val="6AAB73"/>
                </a:solidFill>
                <a:effectLst/>
              </a:rPr>
            </a:br>
            <a:r>
              <a:rPr lang="en-IN" dirty="0">
                <a:solidFill>
                  <a:srgbClr val="CF8E6D"/>
                </a:solidFill>
                <a:effectLst/>
              </a:rPr>
              <a:t>management</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endpoints</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web</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exposure</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include</a:t>
            </a:r>
            <a:r>
              <a:rPr lang="en-IN" dirty="0">
                <a:solidFill>
                  <a:srgbClr val="BCBEC4"/>
                </a:solidFill>
                <a:effectLst/>
              </a:rPr>
              <a:t>: </a:t>
            </a:r>
            <a:r>
              <a:rPr lang="en-IN" dirty="0">
                <a:solidFill>
                  <a:srgbClr val="6AAB73"/>
                </a:solidFill>
                <a:effectLst/>
              </a:rPr>
              <a:t>"*"</a:t>
            </a:r>
            <a:br>
              <a:rPr lang="en-IN" dirty="0">
                <a:solidFill>
                  <a:srgbClr val="6AAB73"/>
                </a:solidFill>
                <a:effectLst/>
              </a:rPr>
            </a:br>
            <a:r>
              <a:rPr lang="en-IN" dirty="0">
                <a:solidFill>
                  <a:srgbClr val="6AAB73"/>
                </a:solidFill>
                <a:effectLst/>
              </a:rPr>
              <a:t>  </a:t>
            </a:r>
            <a:r>
              <a:rPr lang="en-IN" dirty="0">
                <a:solidFill>
                  <a:srgbClr val="CF8E6D"/>
                </a:solidFill>
                <a:effectLst/>
              </a:rPr>
              <a:t>health</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readiness-state</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enabled</a:t>
            </a:r>
            <a:r>
              <a:rPr lang="en-IN" dirty="0">
                <a:solidFill>
                  <a:srgbClr val="BCBEC4"/>
                </a:solidFill>
                <a:effectLst/>
              </a:rPr>
              <a:t>: </a:t>
            </a:r>
            <a:r>
              <a:rPr lang="en-IN" dirty="0">
                <a:solidFill>
                  <a:srgbClr val="CF8E6D"/>
                </a:solidFill>
                <a:effectLst/>
              </a:rPr>
              <a:t>true</a:t>
            </a:r>
            <a:br>
              <a:rPr lang="en-IN" dirty="0">
                <a:solidFill>
                  <a:srgbClr val="CF8E6D"/>
                </a:solidFill>
                <a:effectLst/>
              </a:rPr>
            </a:br>
            <a:r>
              <a:rPr lang="en-IN" dirty="0">
                <a:solidFill>
                  <a:srgbClr val="CF8E6D"/>
                </a:solidFill>
                <a:effectLst/>
              </a:rPr>
              <a:t>    liveness-state</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enabled</a:t>
            </a:r>
            <a:r>
              <a:rPr lang="en-IN" dirty="0">
                <a:solidFill>
                  <a:srgbClr val="BCBEC4"/>
                </a:solidFill>
                <a:effectLst/>
              </a:rPr>
              <a:t>: </a:t>
            </a:r>
            <a:r>
              <a:rPr lang="en-IN" dirty="0">
                <a:solidFill>
                  <a:srgbClr val="CF8E6D"/>
                </a:solidFill>
                <a:effectLst/>
              </a:rPr>
              <a:t>true</a:t>
            </a:r>
            <a:br>
              <a:rPr lang="en-IN" dirty="0">
                <a:solidFill>
                  <a:srgbClr val="CF8E6D"/>
                </a:solidFill>
                <a:effectLst/>
              </a:rPr>
            </a:br>
            <a:r>
              <a:rPr lang="en-IN" dirty="0">
                <a:solidFill>
                  <a:srgbClr val="CF8E6D"/>
                </a:solidFill>
                <a:effectLst/>
              </a:rPr>
              <a:t>  endpoint</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health</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probes</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enabled</a:t>
            </a:r>
            <a:r>
              <a:rPr lang="en-IN" dirty="0">
                <a:solidFill>
                  <a:srgbClr val="BCBEC4"/>
                </a:solidFill>
                <a:effectLst/>
              </a:rPr>
              <a:t>: </a:t>
            </a:r>
            <a:r>
              <a:rPr lang="en-IN" dirty="0">
                <a:solidFill>
                  <a:srgbClr val="CF8E6D"/>
                </a:solidFill>
                <a:effectLst/>
              </a:rPr>
              <a:t>true</a:t>
            </a:r>
            <a:br>
              <a:rPr lang="en-IN" dirty="0">
                <a:solidFill>
                  <a:srgbClr val="CF8E6D"/>
                </a:solidFill>
                <a:effectLst/>
              </a:rPr>
            </a:br>
            <a:endParaRPr lang="en-IN" dirty="0">
              <a:solidFill>
                <a:srgbClr val="BCBEC4"/>
              </a:solidFill>
              <a:effectLst/>
            </a:endParaRPr>
          </a:p>
        </p:txBody>
      </p:sp>
    </p:spTree>
    <p:extLst>
      <p:ext uri="{BB962C8B-B14F-4D97-AF65-F5344CB8AC3E}">
        <p14:creationId xmlns:p14="http://schemas.microsoft.com/office/powerpoint/2010/main" val="409089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err="1"/>
              <a:t>Eurekasever.yml</a:t>
            </a:r>
            <a:r>
              <a:rPr lang="en-US" dirty="0"/>
              <a:t> on git repo</a:t>
            </a:r>
          </a:p>
        </p:txBody>
      </p:sp>
      <p:sp>
        <p:nvSpPr>
          <p:cNvPr id="7" name="TextBox 6">
            <a:extLst>
              <a:ext uri="{FF2B5EF4-FFF2-40B4-BE49-F238E27FC236}">
                <a16:creationId xmlns:a16="http://schemas.microsoft.com/office/drawing/2014/main" id="{35678FFE-8C92-2C17-BA01-D07A0EAE679B}"/>
              </a:ext>
            </a:extLst>
          </p:cNvPr>
          <p:cNvSpPr txBox="1"/>
          <p:nvPr/>
        </p:nvSpPr>
        <p:spPr>
          <a:xfrm>
            <a:off x="1409700" y="914400"/>
            <a:ext cx="6324600" cy="3139321"/>
          </a:xfrm>
          <a:prstGeom prst="rect">
            <a:avLst/>
          </a:prstGeom>
          <a:noFill/>
        </p:spPr>
        <p:txBody>
          <a:bodyPr wrap="square">
            <a:spAutoFit/>
          </a:bodyPr>
          <a:lstStyle/>
          <a:p>
            <a:r>
              <a:rPr lang="en-US" dirty="0"/>
              <a:t>server:</a:t>
            </a:r>
          </a:p>
          <a:p>
            <a:r>
              <a:rPr lang="en-US" dirty="0"/>
              <a:t>  port: 8070</a:t>
            </a:r>
          </a:p>
          <a:p>
            <a:r>
              <a:rPr lang="en-US" dirty="0"/>
              <a:t>eureka:</a:t>
            </a:r>
          </a:p>
          <a:p>
            <a:r>
              <a:rPr lang="en-US" dirty="0"/>
              <a:t>  instance:</a:t>
            </a:r>
          </a:p>
          <a:p>
            <a:r>
              <a:rPr lang="en-US" dirty="0"/>
              <a:t>    hostname: localhost</a:t>
            </a:r>
          </a:p>
          <a:p>
            <a:r>
              <a:rPr lang="en-US" dirty="0"/>
              <a:t>  client:</a:t>
            </a:r>
          </a:p>
          <a:p>
            <a:r>
              <a:rPr lang="en-US" dirty="0"/>
              <a:t>    </a:t>
            </a:r>
            <a:r>
              <a:rPr lang="en-US" dirty="0" err="1"/>
              <a:t>fetchRegistry</a:t>
            </a:r>
            <a:r>
              <a:rPr lang="en-US" dirty="0"/>
              <a:t>: false</a:t>
            </a:r>
          </a:p>
          <a:p>
            <a:r>
              <a:rPr lang="en-US" dirty="0"/>
              <a:t>    </a:t>
            </a:r>
            <a:r>
              <a:rPr lang="en-US" dirty="0" err="1"/>
              <a:t>registerWithEureka</a:t>
            </a:r>
            <a:r>
              <a:rPr lang="en-US" dirty="0"/>
              <a:t>: false</a:t>
            </a:r>
          </a:p>
          <a:p>
            <a:r>
              <a:rPr lang="en-US" dirty="0"/>
              <a:t>    </a:t>
            </a:r>
            <a:r>
              <a:rPr lang="en-US" dirty="0" err="1"/>
              <a:t>serviceUrl</a:t>
            </a:r>
            <a:r>
              <a:rPr lang="en-US" dirty="0"/>
              <a:t>:</a:t>
            </a:r>
          </a:p>
          <a:p>
            <a:r>
              <a:rPr lang="en-US" dirty="0"/>
              <a:t>      </a:t>
            </a:r>
            <a:r>
              <a:rPr lang="en-US" dirty="0" err="1"/>
              <a:t>defaultZone</a:t>
            </a:r>
            <a:r>
              <a:rPr lang="en-US" dirty="0"/>
              <a:t>: http://${</a:t>
            </a:r>
            <a:r>
              <a:rPr lang="en-US" dirty="0" err="1"/>
              <a:t>eureka.instance.hostname</a:t>
            </a:r>
            <a:r>
              <a:rPr lang="en-US" dirty="0"/>
              <a:t>}:${</a:t>
            </a:r>
            <a:r>
              <a:rPr lang="en-US" dirty="0" err="1"/>
              <a:t>server.port</a:t>
            </a:r>
            <a:r>
              <a:rPr lang="en-US" dirty="0"/>
              <a:t>}/eureka/</a:t>
            </a:r>
          </a:p>
        </p:txBody>
      </p:sp>
      <p:sp>
        <p:nvSpPr>
          <p:cNvPr id="11" name="TextBox 10">
            <a:extLst>
              <a:ext uri="{FF2B5EF4-FFF2-40B4-BE49-F238E27FC236}">
                <a16:creationId xmlns:a16="http://schemas.microsoft.com/office/drawing/2014/main" id="{0D98E8DC-5333-7DF7-3EB5-EE852C9B75C7}"/>
              </a:ext>
            </a:extLst>
          </p:cNvPr>
          <p:cNvSpPr txBox="1"/>
          <p:nvPr/>
        </p:nvSpPr>
        <p:spPr>
          <a:xfrm>
            <a:off x="762000" y="4303697"/>
            <a:ext cx="7848600" cy="1477328"/>
          </a:xfrm>
          <a:prstGeom prst="rect">
            <a:avLst/>
          </a:prstGeom>
          <a:noFill/>
        </p:spPr>
        <p:txBody>
          <a:bodyPr wrap="square">
            <a:spAutoFit/>
          </a:bodyPr>
          <a:lstStyle/>
          <a:p>
            <a:pPr marL="342900" indent="-342900">
              <a:buFont typeface="Arial" charset="0"/>
              <a:buChar char="•"/>
            </a:pPr>
            <a:r>
              <a:rPr lang="en-US" altLang="en-US" sz="1800" dirty="0"/>
              <a:t>Start config server and check if eureka server properties are loaded:</a:t>
            </a:r>
            <a:br>
              <a:rPr lang="en-US" altLang="en-US" sz="1800" dirty="0"/>
            </a:br>
            <a:r>
              <a:rPr lang="en-US" altLang="en-US" sz="1800" dirty="0">
                <a:hlinkClick r:id="rId3"/>
              </a:rPr>
              <a:t>http://localhost:8888/eurekaserver/default</a:t>
            </a:r>
            <a:endParaRPr lang="en-US" altLang="en-US" sz="1800" dirty="0"/>
          </a:p>
          <a:p>
            <a:pPr marL="342900" indent="-342900">
              <a:buFont typeface="Arial" charset="0"/>
              <a:buChar char="•"/>
            </a:pPr>
            <a:r>
              <a:rPr lang="en-US" dirty="0"/>
              <a:t>Start eureka server and check if server started :</a:t>
            </a:r>
            <a:br>
              <a:rPr lang="en-US" dirty="0"/>
            </a:br>
            <a:br>
              <a:rPr lang="en-US" dirty="0"/>
            </a:br>
            <a:r>
              <a:rPr lang="en-US" dirty="0"/>
              <a:t>http://localhost:8070</a:t>
            </a:r>
          </a:p>
        </p:txBody>
      </p:sp>
    </p:spTree>
    <p:extLst>
      <p:ext uri="{BB962C8B-B14F-4D97-AF65-F5344CB8AC3E}">
        <p14:creationId xmlns:p14="http://schemas.microsoft.com/office/powerpoint/2010/main" val="22658947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Update all 3 projects as follows:</a:t>
            </a:r>
          </a:p>
        </p:txBody>
      </p:sp>
      <p:sp>
        <p:nvSpPr>
          <p:cNvPr id="11" name="TextBox 10">
            <a:extLst>
              <a:ext uri="{FF2B5EF4-FFF2-40B4-BE49-F238E27FC236}">
                <a16:creationId xmlns:a16="http://schemas.microsoft.com/office/drawing/2014/main" id="{0D98E8DC-5333-7DF7-3EB5-EE852C9B75C7}"/>
              </a:ext>
            </a:extLst>
          </p:cNvPr>
          <p:cNvSpPr txBox="1"/>
          <p:nvPr/>
        </p:nvSpPr>
        <p:spPr>
          <a:xfrm>
            <a:off x="457200" y="685800"/>
            <a:ext cx="8229600" cy="2308324"/>
          </a:xfrm>
          <a:prstGeom prst="rect">
            <a:avLst/>
          </a:prstGeom>
          <a:noFill/>
        </p:spPr>
        <p:txBody>
          <a:bodyPr wrap="square">
            <a:spAutoFit/>
          </a:bodyPr>
          <a:lstStyle/>
          <a:p>
            <a:pPr marL="342900" indent="-342900">
              <a:buFont typeface="Arial" charset="0"/>
              <a:buChar char="•"/>
            </a:pPr>
            <a:r>
              <a:rPr lang="en-US" altLang="en-US" sz="1800" dirty="0"/>
              <a:t>Add below dependency</a:t>
            </a:r>
            <a:br>
              <a:rPr lang="en-US" altLang="en-US" sz="1800" dirty="0"/>
            </a:br>
            <a:r>
              <a:rPr lang="en-IN" dirty="0">
                <a:solidFill>
                  <a:srgbClr val="D5B778"/>
                </a:solidFill>
                <a:effectLst/>
              </a:rPr>
              <a:t>&lt;dependency&gt;</a:t>
            </a:r>
            <a:br>
              <a:rPr lang="en-IN" dirty="0">
                <a:solidFill>
                  <a:srgbClr val="D5B778"/>
                </a:solidFill>
                <a:effectLst/>
              </a:rPr>
            </a:br>
            <a:r>
              <a:rPr lang="en-IN" dirty="0">
                <a:solidFill>
                  <a:srgbClr val="D5B778"/>
                </a:solidFill>
                <a:effectLst/>
              </a:rPr>
              <a:t>    &lt;</a:t>
            </a:r>
            <a:r>
              <a:rPr lang="en-IN" dirty="0" err="1">
                <a:solidFill>
                  <a:srgbClr val="D5B778"/>
                </a:solidFill>
                <a:effectLst/>
              </a:rPr>
              <a:t>groupId</a:t>
            </a:r>
            <a:r>
              <a:rPr lang="en-IN" dirty="0">
                <a:solidFill>
                  <a:srgbClr val="D5B778"/>
                </a:solidFill>
                <a:effectLst/>
              </a:rPr>
              <a:t>&gt;</a:t>
            </a:r>
            <a:r>
              <a:rPr lang="en-IN" dirty="0" err="1">
                <a:solidFill>
                  <a:srgbClr val="BCBEC4"/>
                </a:solidFill>
                <a:effectLst/>
              </a:rPr>
              <a:t>org.springframework.cloud</a:t>
            </a:r>
            <a:r>
              <a:rPr lang="en-IN" dirty="0">
                <a:solidFill>
                  <a:srgbClr val="D5B778"/>
                </a:solidFill>
                <a:effectLst/>
              </a:rPr>
              <a:t>&lt;/</a:t>
            </a:r>
            <a:r>
              <a:rPr lang="en-IN" dirty="0" err="1">
                <a:solidFill>
                  <a:srgbClr val="D5B778"/>
                </a:solidFill>
                <a:effectLst/>
              </a:rPr>
              <a:t>groupId</a:t>
            </a:r>
            <a:r>
              <a:rPr lang="en-IN" dirty="0">
                <a:solidFill>
                  <a:srgbClr val="D5B778"/>
                </a:solidFill>
                <a:effectLst/>
              </a:rPr>
              <a:t>&gt;</a:t>
            </a:r>
            <a:br>
              <a:rPr lang="en-IN" dirty="0">
                <a:solidFill>
                  <a:srgbClr val="D5B778"/>
                </a:solidFill>
                <a:effectLst/>
              </a:rPr>
            </a:br>
            <a:r>
              <a:rPr lang="en-IN" dirty="0">
                <a:solidFill>
                  <a:srgbClr val="D5B778"/>
                </a:solidFill>
                <a:effectLst/>
              </a:rPr>
              <a:t>    &lt;</a:t>
            </a:r>
            <a:r>
              <a:rPr lang="en-IN" dirty="0" err="1">
                <a:solidFill>
                  <a:srgbClr val="D5B778"/>
                </a:solidFill>
                <a:effectLst/>
              </a:rPr>
              <a:t>artifactId</a:t>
            </a:r>
            <a:r>
              <a:rPr lang="en-IN" dirty="0">
                <a:solidFill>
                  <a:srgbClr val="D5B778"/>
                </a:solidFill>
                <a:effectLst/>
              </a:rPr>
              <a:t>&gt;</a:t>
            </a:r>
            <a:r>
              <a:rPr lang="en-IN" dirty="0">
                <a:solidFill>
                  <a:srgbClr val="BCBEC4"/>
                </a:solidFill>
                <a:effectLst/>
              </a:rPr>
              <a:t>spring-cloud-starter-</a:t>
            </a:r>
            <a:r>
              <a:rPr lang="en-IN" dirty="0" err="1">
                <a:solidFill>
                  <a:srgbClr val="BCBEC4"/>
                </a:solidFill>
                <a:effectLst/>
              </a:rPr>
              <a:t>netflix</a:t>
            </a:r>
            <a:r>
              <a:rPr lang="en-IN" dirty="0">
                <a:solidFill>
                  <a:srgbClr val="BCBEC4"/>
                </a:solidFill>
                <a:effectLst/>
              </a:rPr>
              <a:t>-eureka-client</a:t>
            </a:r>
            <a:r>
              <a:rPr lang="en-IN" dirty="0">
                <a:solidFill>
                  <a:srgbClr val="D5B778"/>
                </a:solidFill>
                <a:effectLst/>
              </a:rPr>
              <a:t>&lt;/</a:t>
            </a:r>
            <a:r>
              <a:rPr lang="en-IN" dirty="0" err="1">
                <a:solidFill>
                  <a:srgbClr val="D5B778"/>
                </a:solidFill>
                <a:effectLst/>
              </a:rPr>
              <a:t>artifactId</a:t>
            </a:r>
            <a:r>
              <a:rPr lang="en-IN" dirty="0">
                <a:solidFill>
                  <a:srgbClr val="D5B778"/>
                </a:solidFill>
                <a:effectLst/>
              </a:rPr>
              <a:t>&gt;</a:t>
            </a:r>
            <a:br>
              <a:rPr lang="en-IN" dirty="0">
                <a:solidFill>
                  <a:srgbClr val="D5B778"/>
                </a:solidFill>
                <a:effectLst/>
              </a:rPr>
            </a:br>
            <a:r>
              <a:rPr lang="en-IN" dirty="0">
                <a:solidFill>
                  <a:srgbClr val="D5B778"/>
                </a:solidFill>
                <a:effectLst/>
              </a:rPr>
              <a:t>&lt;/dependency&gt;</a:t>
            </a:r>
            <a:endParaRPr lang="en-IN" dirty="0">
              <a:solidFill>
                <a:srgbClr val="BCBEC4"/>
              </a:solidFill>
              <a:effectLst/>
            </a:endParaRPr>
          </a:p>
          <a:p>
            <a:pPr marL="342900" indent="-342900">
              <a:buFont typeface="Arial" charset="0"/>
              <a:buChar char="•"/>
            </a:pPr>
            <a:r>
              <a:rPr lang="en-US" dirty="0"/>
              <a:t>Update </a:t>
            </a:r>
            <a:r>
              <a:rPr lang="en-US" dirty="0" err="1"/>
              <a:t>yml</a:t>
            </a:r>
            <a:r>
              <a:rPr lang="en-US" dirty="0"/>
              <a:t> file as follows to register with eureka </a:t>
            </a:r>
            <a:r>
              <a:rPr lang="en-US" dirty="0" err="1"/>
              <a:t>anc</a:t>
            </a:r>
            <a:r>
              <a:rPr lang="en-US" dirty="0"/>
              <a:t> change info for respective application:</a:t>
            </a:r>
            <a:br>
              <a:rPr lang="en-US" dirty="0"/>
            </a:br>
            <a:endParaRPr lang="en-US" dirty="0"/>
          </a:p>
        </p:txBody>
      </p:sp>
      <p:sp>
        <p:nvSpPr>
          <p:cNvPr id="4" name="TextBox 3">
            <a:extLst>
              <a:ext uri="{FF2B5EF4-FFF2-40B4-BE49-F238E27FC236}">
                <a16:creationId xmlns:a16="http://schemas.microsoft.com/office/drawing/2014/main" id="{ED8CD1BA-9168-0002-23FE-8B84156D3C4C}"/>
              </a:ext>
            </a:extLst>
          </p:cNvPr>
          <p:cNvSpPr txBox="1"/>
          <p:nvPr/>
        </p:nvSpPr>
        <p:spPr>
          <a:xfrm>
            <a:off x="483296" y="2590800"/>
            <a:ext cx="4572000" cy="3970318"/>
          </a:xfrm>
          <a:prstGeom prst="rect">
            <a:avLst/>
          </a:prstGeom>
          <a:noFill/>
        </p:spPr>
        <p:txBody>
          <a:bodyPr wrap="square">
            <a:spAutoFit/>
          </a:bodyPr>
          <a:lstStyle/>
          <a:p>
            <a:r>
              <a:rPr lang="en-IN" dirty="0">
                <a:solidFill>
                  <a:srgbClr val="CF8E6D"/>
                </a:solidFill>
                <a:effectLst/>
              </a:rPr>
              <a:t>management</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endpoints</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web</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exposure</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include</a:t>
            </a:r>
            <a:r>
              <a:rPr lang="en-IN" dirty="0">
                <a:solidFill>
                  <a:srgbClr val="BCBEC4"/>
                </a:solidFill>
                <a:effectLst/>
              </a:rPr>
              <a:t>: </a:t>
            </a:r>
            <a:r>
              <a:rPr lang="en-IN" dirty="0">
                <a:solidFill>
                  <a:srgbClr val="6AAB73"/>
                </a:solidFill>
                <a:effectLst/>
              </a:rPr>
              <a:t>"*"</a:t>
            </a:r>
            <a:br>
              <a:rPr lang="en-IN" dirty="0">
                <a:solidFill>
                  <a:srgbClr val="6AAB73"/>
                </a:solidFill>
                <a:effectLst/>
              </a:rPr>
            </a:br>
            <a:r>
              <a:rPr lang="en-IN" dirty="0">
                <a:solidFill>
                  <a:srgbClr val="6AAB73"/>
                </a:solidFill>
                <a:effectLst/>
              </a:rPr>
              <a:t>  </a:t>
            </a:r>
            <a:r>
              <a:rPr lang="en-IN" dirty="0">
                <a:solidFill>
                  <a:srgbClr val="CF8E6D"/>
                </a:solidFill>
                <a:effectLst/>
              </a:rPr>
              <a:t>endpoint</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shutdown</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enabled</a:t>
            </a:r>
            <a:r>
              <a:rPr lang="en-IN" dirty="0">
                <a:solidFill>
                  <a:srgbClr val="BCBEC4"/>
                </a:solidFill>
                <a:effectLst/>
              </a:rPr>
              <a:t>: </a:t>
            </a:r>
            <a:r>
              <a:rPr lang="en-IN" dirty="0">
                <a:solidFill>
                  <a:srgbClr val="CF8E6D"/>
                </a:solidFill>
                <a:effectLst/>
              </a:rPr>
              <a:t>true</a:t>
            </a:r>
            <a:br>
              <a:rPr lang="en-IN" dirty="0">
                <a:solidFill>
                  <a:srgbClr val="CF8E6D"/>
                </a:solidFill>
                <a:effectLst/>
              </a:rPr>
            </a:br>
            <a:r>
              <a:rPr lang="en-IN" dirty="0">
                <a:solidFill>
                  <a:srgbClr val="CF8E6D"/>
                </a:solidFill>
                <a:effectLst/>
              </a:rPr>
              <a:t>  info</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env</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enabled</a:t>
            </a:r>
            <a:r>
              <a:rPr lang="en-IN" dirty="0">
                <a:solidFill>
                  <a:srgbClr val="BCBEC4"/>
                </a:solidFill>
                <a:effectLst/>
              </a:rPr>
              <a:t>: </a:t>
            </a:r>
            <a:r>
              <a:rPr lang="en-IN" dirty="0">
                <a:solidFill>
                  <a:srgbClr val="CF8E6D"/>
                </a:solidFill>
                <a:effectLst/>
              </a:rPr>
              <a:t>true</a:t>
            </a:r>
            <a:br>
              <a:rPr lang="en-IN" dirty="0">
                <a:solidFill>
                  <a:srgbClr val="CF8E6D"/>
                </a:solidFill>
                <a:effectLst/>
              </a:rPr>
            </a:br>
            <a:r>
              <a:rPr lang="en-IN" dirty="0">
                <a:solidFill>
                  <a:srgbClr val="CF8E6D"/>
                </a:solidFill>
                <a:effectLst/>
              </a:rPr>
              <a:t>endpoints</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shutdown</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enabled</a:t>
            </a:r>
            <a:r>
              <a:rPr lang="en-IN" dirty="0">
                <a:solidFill>
                  <a:srgbClr val="BCBEC4"/>
                </a:solidFill>
                <a:effectLst/>
              </a:rPr>
              <a:t>: true</a:t>
            </a:r>
          </a:p>
        </p:txBody>
      </p:sp>
      <p:sp>
        <p:nvSpPr>
          <p:cNvPr id="6" name="TextBox 5">
            <a:extLst>
              <a:ext uri="{FF2B5EF4-FFF2-40B4-BE49-F238E27FC236}">
                <a16:creationId xmlns:a16="http://schemas.microsoft.com/office/drawing/2014/main" id="{723E5658-9CAF-A342-8672-7EDA5B4CB543}"/>
              </a:ext>
            </a:extLst>
          </p:cNvPr>
          <p:cNvSpPr txBox="1"/>
          <p:nvPr/>
        </p:nvSpPr>
        <p:spPr>
          <a:xfrm>
            <a:off x="3429000" y="2610683"/>
            <a:ext cx="5410200" cy="3970318"/>
          </a:xfrm>
          <a:prstGeom prst="rect">
            <a:avLst/>
          </a:prstGeom>
          <a:noFill/>
        </p:spPr>
        <p:txBody>
          <a:bodyPr wrap="square">
            <a:spAutoFit/>
          </a:bodyPr>
          <a:lstStyle/>
          <a:p>
            <a:r>
              <a:rPr lang="en-IN" dirty="0">
                <a:solidFill>
                  <a:srgbClr val="CF8E6D"/>
                </a:solidFill>
                <a:effectLst/>
              </a:rPr>
              <a:t>eureka</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instance</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err="1">
                <a:solidFill>
                  <a:srgbClr val="CF8E6D"/>
                </a:solidFill>
                <a:effectLst/>
              </a:rPr>
              <a:t>preferIpAddress</a:t>
            </a:r>
            <a:r>
              <a:rPr lang="en-IN" dirty="0">
                <a:solidFill>
                  <a:srgbClr val="BCBEC4"/>
                </a:solidFill>
                <a:effectLst/>
              </a:rPr>
              <a:t>: </a:t>
            </a:r>
            <a:r>
              <a:rPr lang="en-IN" dirty="0">
                <a:solidFill>
                  <a:srgbClr val="CF8E6D"/>
                </a:solidFill>
                <a:effectLst/>
              </a:rPr>
              <a:t>true</a:t>
            </a:r>
            <a:br>
              <a:rPr lang="en-IN" dirty="0">
                <a:solidFill>
                  <a:srgbClr val="CF8E6D"/>
                </a:solidFill>
                <a:effectLst/>
              </a:rPr>
            </a:br>
            <a:r>
              <a:rPr lang="en-IN" dirty="0">
                <a:solidFill>
                  <a:srgbClr val="CF8E6D"/>
                </a:solidFill>
                <a:effectLst/>
              </a:rPr>
              <a:t>      client</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fetch-registry</a:t>
            </a:r>
            <a:r>
              <a:rPr lang="en-IN" dirty="0">
                <a:solidFill>
                  <a:srgbClr val="BCBEC4"/>
                </a:solidFill>
                <a:effectLst/>
              </a:rPr>
              <a:t>: </a:t>
            </a:r>
            <a:r>
              <a:rPr lang="en-IN" dirty="0">
                <a:solidFill>
                  <a:srgbClr val="CF8E6D"/>
                </a:solidFill>
                <a:effectLst/>
              </a:rPr>
              <a:t>true</a:t>
            </a:r>
            <a:br>
              <a:rPr lang="en-IN" dirty="0">
                <a:solidFill>
                  <a:srgbClr val="CF8E6D"/>
                </a:solidFill>
                <a:effectLst/>
              </a:rPr>
            </a:br>
            <a:r>
              <a:rPr lang="en-IN" dirty="0">
                <a:solidFill>
                  <a:srgbClr val="CF8E6D"/>
                </a:solidFill>
                <a:effectLst/>
              </a:rPr>
              <a:t>        register-with-eureka</a:t>
            </a:r>
            <a:r>
              <a:rPr lang="en-IN" dirty="0">
                <a:solidFill>
                  <a:srgbClr val="BCBEC4"/>
                </a:solidFill>
                <a:effectLst/>
              </a:rPr>
              <a:t>: </a:t>
            </a:r>
            <a:r>
              <a:rPr lang="en-IN" dirty="0">
                <a:solidFill>
                  <a:srgbClr val="CF8E6D"/>
                </a:solidFill>
                <a:effectLst/>
              </a:rPr>
              <a:t>true</a:t>
            </a:r>
            <a:br>
              <a:rPr lang="en-IN" dirty="0">
                <a:solidFill>
                  <a:srgbClr val="CF8E6D"/>
                </a:solidFill>
                <a:effectLst/>
              </a:rPr>
            </a:br>
            <a:r>
              <a:rPr lang="en-IN" dirty="0">
                <a:solidFill>
                  <a:srgbClr val="CF8E6D"/>
                </a:solidFill>
                <a:effectLst/>
              </a:rPr>
              <a:t>        </a:t>
            </a:r>
            <a:r>
              <a:rPr lang="en-IN" dirty="0" err="1">
                <a:solidFill>
                  <a:srgbClr val="CF8E6D"/>
                </a:solidFill>
                <a:effectLst/>
              </a:rPr>
              <a:t>serviceUrl</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err="1">
                <a:solidFill>
                  <a:srgbClr val="CF8E6D"/>
                </a:solidFill>
                <a:effectLst/>
              </a:rPr>
              <a:t>defaultZone</a:t>
            </a:r>
            <a:r>
              <a:rPr lang="en-IN" dirty="0">
                <a:solidFill>
                  <a:srgbClr val="BCBEC4"/>
                </a:solidFill>
                <a:effectLst/>
              </a:rPr>
              <a:t>: http://localhost:8070/eureka/</a:t>
            </a:r>
            <a:br>
              <a:rPr lang="en-IN" dirty="0">
                <a:solidFill>
                  <a:srgbClr val="BCBEC4"/>
                </a:solidFill>
                <a:effectLst/>
              </a:rPr>
            </a:br>
            <a:br>
              <a:rPr lang="en-IN" dirty="0">
                <a:solidFill>
                  <a:srgbClr val="BCBEC4"/>
                </a:solidFill>
                <a:effectLst/>
              </a:rPr>
            </a:br>
            <a:r>
              <a:rPr lang="en-IN" dirty="0">
                <a:solidFill>
                  <a:srgbClr val="CF8E6D"/>
                </a:solidFill>
                <a:effectLst/>
              </a:rPr>
              <a:t>info</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app</a:t>
            </a:r>
            <a:r>
              <a:rPr lang="en-IN" dirty="0">
                <a:solidFill>
                  <a:srgbClr val="BCBEC4"/>
                </a:solidFill>
                <a:effectLst/>
              </a:rPr>
              <a:t>:</a:t>
            </a:r>
            <a:br>
              <a:rPr lang="en-IN" dirty="0">
                <a:solidFill>
                  <a:srgbClr val="BCBEC4"/>
                </a:solidFill>
                <a:effectLst/>
              </a:rPr>
            </a:br>
            <a:r>
              <a:rPr lang="en-IN" dirty="0">
                <a:solidFill>
                  <a:srgbClr val="BCBEC4"/>
                </a:solidFill>
                <a:effectLst/>
              </a:rPr>
              <a:t>    </a:t>
            </a:r>
            <a:r>
              <a:rPr lang="en-IN" dirty="0">
                <a:solidFill>
                  <a:srgbClr val="CF8E6D"/>
                </a:solidFill>
                <a:effectLst/>
              </a:rPr>
              <a:t>name</a:t>
            </a:r>
            <a:r>
              <a:rPr lang="en-IN" dirty="0">
                <a:solidFill>
                  <a:srgbClr val="BCBEC4"/>
                </a:solidFill>
                <a:effectLst/>
              </a:rPr>
              <a:t>: </a:t>
            </a:r>
            <a:r>
              <a:rPr lang="en-IN" dirty="0">
                <a:solidFill>
                  <a:srgbClr val="6AAB73"/>
                </a:solidFill>
                <a:effectLst/>
              </a:rPr>
              <a:t>"cards"</a:t>
            </a:r>
            <a:br>
              <a:rPr lang="en-IN" dirty="0">
                <a:solidFill>
                  <a:srgbClr val="6AAB73"/>
                </a:solidFill>
                <a:effectLst/>
              </a:rPr>
            </a:br>
            <a:r>
              <a:rPr lang="en-IN" dirty="0">
                <a:solidFill>
                  <a:srgbClr val="6AAB73"/>
                </a:solidFill>
                <a:effectLst/>
              </a:rPr>
              <a:t>    </a:t>
            </a:r>
            <a:r>
              <a:rPr lang="en-IN" dirty="0">
                <a:solidFill>
                  <a:srgbClr val="CF8E6D"/>
                </a:solidFill>
                <a:effectLst/>
              </a:rPr>
              <a:t>description</a:t>
            </a:r>
            <a:r>
              <a:rPr lang="en-IN" dirty="0">
                <a:solidFill>
                  <a:srgbClr val="BCBEC4"/>
                </a:solidFill>
                <a:effectLst/>
              </a:rPr>
              <a:t>: </a:t>
            </a:r>
            <a:r>
              <a:rPr lang="en-IN" dirty="0">
                <a:solidFill>
                  <a:srgbClr val="6AAB73"/>
                </a:solidFill>
                <a:effectLst/>
              </a:rPr>
              <a:t>"Cards Application"</a:t>
            </a:r>
            <a:br>
              <a:rPr lang="en-IN" dirty="0">
                <a:solidFill>
                  <a:srgbClr val="6AAB73"/>
                </a:solidFill>
                <a:effectLst/>
              </a:rPr>
            </a:br>
            <a:r>
              <a:rPr lang="en-IN" dirty="0">
                <a:solidFill>
                  <a:srgbClr val="6AAB73"/>
                </a:solidFill>
                <a:effectLst/>
              </a:rPr>
              <a:t>    </a:t>
            </a:r>
            <a:r>
              <a:rPr lang="en-IN" dirty="0">
                <a:solidFill>
                  <a:srgbClr val="CF8E6D"/>
                </a:solidFill>
                <a:effectLst/>
              </a:rPr>
              <a:t>version</a:t>
            </a:r>
            <a:r>
              <a:rPr lang="en-IN" dirty="0">
                <a:solidFill>
                  <a:srgbClr val="BCBEC4"/>
                </a:solidFill>
                <a:effectLst/>
              </a:rPr>
              <a:t>: </a:t>
            </a:r>
            <a:r>
              <a:rPr lang="en-IN" dirty="0">
                <a:solidFill>
                  <a:srgbClr val="6AAB73"/>
                </a:solidFill>
                <a:effectLst/>
              </a:rPr>
              <a:t>"1.0.0"</a:t>
            </a:r>
            <a:endParaRPr lang="en-IN" dirty="0">
              <a:solidFill>
                <a:srgbClr val="BCBEC4"/>
              </a:solidFill>
              <a:effectLst/>
            </a:endParaRPr>
          </a:p>
        </p:txBody>
      </p:sp>
    </p:spTree>
    <p:extLst>
      <p:ext uri="{BB962C8B-B14F-4D97-AF65-F5344CB8AC3E}">
        <p14:creationId xmlns:p14="http://schemas.microsoft.com/office/powerpoint/2010/main" val="20667639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Eureka Server Dashboard</a:t>
            </a:r>
          </a:p>
        </p:txBody>
      </p:sp>
      <p:sp>
        <p:nvSpPr>
          <p:cNvPr id="43010" name="Content Placeholder 2"/>
          <p:cNvSpPr>
            <a:spLocks noGrp="1"/>
          </p:cNvSpPr>
          <p:nvPr>
            <p:ph idx="1"/>
          </p:nvPr>
        </p:nvSpPr>
        <p:spPr>
          <a:xfrm>
            <a:off x="360363" y="732471"/>
            <a:ext cx="8402637" cy="5820729"/>
          </a:xfrm>
        </p:spPr>
        <p:txBody>
          <a:bodyPr>
            <a:normAutofit/>
          </a:bodyPr>
          <a:lstStyle/>
          <a:p>
            <a:pPr marL="342900" indent="-342900">
              <a:buFont typeface="Arial" charset="0"/>
              <a:buChar char="•"/>
            </a:pPr>
            <a:r>
              <a:rPr lang="en-US" altLang="en-US" sz="2200" dirty="0"/>
              <a:t>Once the services  are up and running, on the eureka dashboard clicking on the various links of instances exposes the info URI.</a:t>
            </a:r>
          </a:p>
          <a:p>
            <a:pPr marL="342900" indent="-342900">
              <a:buFont typeface="Arial" charset="0"/>
              <a:buChar char="•"/>
            </a:pPr>
            <a:r>
              <a:rPr lang="en-US" altLang="en-US" sz="2200" dirty="0"/>
              <a:t>Hit browser with below </a:t>
            </a:r>
            <a:r>
              <a:rPr lang="en-US" altLang="en-US" sz="2200" dirty="0" err="1"/>
              <a:t>url</a:t>
            </a:r>
            <a:r>
              <a:rPr lang="en-US" altLang="en-US" sz="2200" dirty="0"/>
              <a:t>:</a:t>
            </a:r>
            <a:br>
              <a:rPr lang="en-US" altLang="en-US" sz="2200" dirty="0"/>
            </a:br>
            <a:r>
              <a:rPr lang="en-US" altLang="en-US" sz="2200" dirty="0"/>
              <a:t>http://localhost:8080/eureka/apps/</a:t>
            </a:r>
          </a:p>
          <a:p>
            <a:pPr marL="342900" indent="-342900">
              <a:buFont typeface="Arial" charset="0"/>
              <a:buChar char="•"/>
            </a:pPr>
            <a:r>
              <a:rPr lang="en-US" altLang="en-US" sz="2200" dirty="0"/>
              <a:t>It shows XML file with all services information</a:t>
            </a:r>
          </a:p>
          <a:p>
            <a:pPr marL="342900" indent="-342900">
              <a:buFont typeface="Arial" charset="0"/>
              <a:buChar char="•"/>
            </a:pPr>
            <a:r>
              <a:rPr lang="en-US" altLang="en-US" sz="2200" dirty="0"/>
              <a:t>To see </a:t>
            </a:r>
            <a:r>
              <a:rPr lang="en-US" altLang="en-US" sz="2200" dirty="0" err="1"/>
              <a:t>json</a:t>
            </a:r>
            <a:r>
              <a:rPr lang="en-US" altLang="en-US" sz="2200" dirty="0"/>
              <a:t> go to </a:t>
            </a:r>
            <a:r>
              <a:rPr lang="en-US" altLang="en-US" sz="2200" dirty="0" err="1"/>
              <a:t>potman</a:t>
            </a:r>
            <a:r>
              <a:rPr lang="en-US" altLang="en-US" sz="2200" dirty="0"/>
              <a:t> and Accept : </a:t>
            </a:r>
            <a:r>
              <a:rPr lang="en-US" altLang="en-US" sz="2200" dirty="0" err="1"/>
              <a:t>json</a:t>
            </a:r>
            <a:r>
              <a:rPr lang="en-US" altLang="en-US" sz="2200" dirty="0"/>
              <a:t> we will get </a:t>
            </a:r>
            <a:r>
              <a:rPr lang="en-US" altLang="en-US" sz="2200" dirty="0" err="1"/>
              <a:t>json</a:t>
            </a:r>
            <a:r>
              <a:rPr lang="en-US" altLang="en-US" sz="2200" dirty="0"/>
              <a:t> information</a:t>
            </a:r>
          </a:p>
          <a:p>
            <a:pPr marL="342900" indent="-342900">
              <a:buFont typeface="Arial" charset="0"/>
              <a:buChar char="•"/>
            </a:pPr>
            <a:r>
              <a:rPr lang="en-US" altLang="en-US" sz="2200" dirty="0"/>
              <a:t>Alternatively to see info of individual services:</a:t>
            </a:r>
            <a:br>
              <a:rPr lang="en-US" altLang="en-US" sz="2200" dirty="0"/>
            </a:br>
            <a:r>
              <a:rPr lang="en-US" altLang="en-US" sz="2200" dirty="0">
                <a:hlinkClick r:id="rId3"/>
              </a:rPr>
              <a:t>http://localhost:8070/eureka/apps/accounts</a:t>
            </a:r>
            <a:br>
              <a:rPr lang="en-US" altLang="en-US" sz="2200" dirty="0">
                <a:hlinkClick r:id="rId3"/>
              </a:rPr>
            </a:br>
            <a:r>
              <a:rPr lang="en-US" altLang="en-US" sz="2200" dirty="0">
                <a:hlinkClick r:id="rId4"/>
              </a:rPr>
              <a:t>http://localhost:8070/eureka/apps/loans</a:t>
            </a:r>
            <a:br>
              <a:rPr lang="en-US" altLang="en-US" sz="2200" dirty="0"/>
            </a:br>
            <a:r>
              <a:rPr lang="en-US" altLang="en-US" sz="2200" dirty="0">
                <a:hlinkClick r:id="rId5"/>
              </a:rPr>
              <a:t>http://localhost:8070/eureka/apps/cards</a:t>
            </a:r>
            <a:endParaRPr lang="en-US" altLang="en-US" sz="2200" dirty="0"/>
          </a:p>
        </p:txBody>
      </p:sp>
    </p:spTree>
    <p:extLst>
      <p:ext uri="{BB962C8B-B14F-4D97-AF65-F5344CB8AC3E}">
        <p14:creationId xmlns:p14="http://schemas.microsoft.com/office/powerpoint/2010/main" val="6803800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Shutdown Services</a:t>
            </a:r>
          </a:p>
        </p:txBody>
      </p:sp>
      <p:sp>
        <p:nvSpPr>
          <p:cNvPr id="43010" name="Content Placeholder 2"/>
          <p:cNvSpPr>
            <a:spLocks noGrp="1"/>
          </p:cNvSpPr>
          <p:nvPr>
            <p:ph idx="1"/>
          </p:nvPr>
        </p:nvSpPr>
        <p:spPr>
          <a:xfrm>
            <a:off x="360363" y="732471"/>
            <a:ext cx="8402637" cy="5820729"/>
          </a:xfrm>
        </p:spPr>
        <p:txBody>
          <a:bodyPr>
            <a:normAutofit/>
          </a:bodyPr>
          <a:lstStyle/>
          <a:p>
            <a:pPr marL="342900" indent="-342900">
              <a:buFont typeface="Arial" charset="0"/>
              <a:buChar char="•"/>
            </a:pPr>
            <a:r>
              <a:rPr lang="en-US" altLang="en-US" sz="2200" dirty="0"/>
              <a:t>To shutdown the  Accounts service make POST request to:</a:t>
            </a:r>
            <a:br>
              <a:rPr lang="en-US" altLang="en-US" sz="2200" dirty="0"/>
            </a:br>
            <a:r>
              <a:rPr lang="en-US" altLang="en-US" sz="2200" dirty="0">
                <a:hlinkClick r:id="rId3"/>
              </a:rPr>
              <a:t>http://localhost:8080/actuator/shutdown</a:t>
            </a:r>
            <a:r>
              <a:rPr lang="en-US" altLang="en-US" sz="2200" dirty="0"/>
              <a:t> </a:t>
            </a:r>
            <a:br>
              <a:rPr lang="en-US" altLang="en-US" sz="2200" dirty="0"/>
            </a:br>
            <a:r>
              <a:rPr lang="en-US" altLang="en-US" sz="2200" dirty="0">
                <a:hlinkClick r:id="rId4"/>
              </a:rPr>
              <a:t>http://localhost:8090/actuator/shutdown</a:t>
            </a:r>
            <a:endParaRPr lang="en-US" altLang="en-US" sz="2200" dirty="0"/>
          </a:p>
          <a:p>
            <a:pPr marL="342900" indent="-342900">
              <a:buFont typeface="Arial" charset="0"/>
              <a:buChar char="•"/>
            </a:pPr>
            <a:r>
              <a:rPr lang="en-US" altLang="en-US" sz="2200" dirty="0">
                <a:hlinkClick r:id="rId3"/>
              </a:rPr>
              <a:t>http://localhost:9000/actuator/shutdown</a:t>
            </a:r>
            <a:endParaRPr lang="en-US" altLang="en-US" sz="2200" dirty="0"/>
          </a:p>
        </p:txBody>
      </p:sp>
    </p:spTree>
    <p:extLst>
      <p:ext uri="{BB962C8B-B14F-4D97-AF65-F5344CB8AC3E}">
        <p14:creationId xmlns:p14="http://schemas.microsoft.com/office/powerpoint/2010/main" val="34675646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Eureka Server Properties</a:t>
            </a:r>
          </a:p>
        </p:txBody>
      </p:sp>
      <p:sp>
        <p:nvSpPr>
          <p:cNvPr id="43010" name="Content Placeholder 2"/>
          <p:cNvSpPr>
            <a:spLocks noGrp="1"/>
          </p:cNvSpPr>
          <p:nvPr>
            <p:ph idx="1"/>
          </p:nvPr>
        </p:nvSpPr>
        <p:spPr>
          <a:xfrm>
            <a:off x="360363" y="732471"/>
            <a:ext cx="8402637" cy="5820729"/>
          </a:xfrm>
        </p:spPr>
        <p:txBody>
          <a:bodyPr>
            <a:normAutofit/>
          </a:bodyPr>
          <a:lstStyle/>
          <a:p>
            <a:pPr marL="342900" indent="-342900">
              <a:buFont typeface="Arial" charset="0"/>
              <a:buChar char="•"/>
            </a:pPr>
            <a:r>
              <a:rPr lang="en-US" altLang="en-US" sz="2200" dirty="0"/>
              <a:t>Spring Boot applications by default run on port 8080 . So override it to 8761 , so that Eureka server wouldn’t conflict with other Eureka client application (Eureka client will run on 8080).</a:t>
            </a:r>
          </a:p>
          <a:p>
            <a:pPr marL="342900" indent="-342900">
              <a:buFont typeface="Arial" charset="0"/>
              <a:buChar char="•"/>
            </a:pPr>
            <a:r>
              <a:rPr lang="en-US" altLang="en-US" sz="2200" dirty="0"/>
              <a:t>When Eureka starts up, it will try to register itself as a client. For convenience, used </a:t>
            </a:r>
            <a:r>
              <a:rPr lang="en-US" altLang="en-US" sz="2200" dirty="0" err="1"/>
              <a:t>eureka.client.register</a:t>
            </a:r>
            <a:r>
              <a:rPr lang="en-US" altLang="en-US" sz="2200" dirty="0"/>
              <a:t>-with-eureka = false configuration to prevent Eureka server from registering itself in the server upon startup.</a:t>
            </a:r>
          </a:p>
          <a:p>
            <a:pPr marL="342900" indent="-342900">
              <a:buFont typeface="Arial" charset="0"/>
              <a:buChar char="•"/>
            </a:pPr>
            <a:r>
              <a:rPr lang="en-US" altLang="en-US" sz="2200" dirty="0"/>
              <a:t>In a real world scenario, we may have multiple Eureka server nodes acting together as peer registries. When a Eureka server starts up, by default it searches for other peer registries. In order to prevent this in our local setup, used </a:t>
            </a:r>
            <a:r>
              <a:rPr lang="en-US" altLang="en-US" sz="2200" dirty="0" err="1"/>
              <a:t>eureka.client.fetch</a:t>
            </a:r>
            <a:r>
              <a:rPr lang="en-US" altLang="en-US" sz="2200" dirty="0"/>
              <a:t>-registry = false configuration.</a:t>
            </a:r>
          </a:p>
          <a:p>
            <a:pPr marL="342900" indent="-342900">
              <a:buFont typeface="Arial" charset="0"/>
              <a:buChar char="•"/>
            </a:pPr>
            <a:r>
              <a:rPr lang="en-US" altLang="en-US" sz="2200" dirty="0"/>
              <a:t>Can use </a:t>
            </a:r>
            <a:r>
              <a:rPr lang="en-US" altLang="en-US" sz="2200" dirty="0" err="1"/>
              <a:t>logging.level.com.netflix.eureka</a:t>
            </a:r>
            <a:r>
              <a:rPr lang="en-US" altLang="en-US" sz="2200" dirty="0"/>
              <a:t> = OFF and </a:t>
            </a:r>
            <a:r>
              <a:rPr lang="en-US" altLang="en-US" sz="2200" dirty="0" err="1"/>
              <a:t>logging.level.com.netflix.discovery</a:t>
            </a:r>
            <a:r>
              <a:rPr lang="en-US" altLang="en-US" sz="2200" dirty="0"/>
              <a:t> = OFF properties to turn off the verbose logging.</a:t>
            </a:r>
          </a:p>
          <a:p>
            <a:pPr marL="342900" indent="-342900">
              <a:buFont typeface="Arial" charset="0"/>
              <a:buChar char="•"/>
            </a:pPr>
            <a:endParaRPr lang="en-US" altLang="en-US" sz="2200" dirty="0"/>
          </a:p>
        </p:txBody>
      </p:sp>
    </p:spTree>
    <p:extLst>
      <p:ext uri="{BB962C8B-B14F-4D97-AF65-F5344CB8AC3E}">
        <p14:creationId xmlns:p14="http://schemas.microsoft.com/office/powerpoint/2010/main" val="23118757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Eureka Client Server </a:t>
            </a:r>
            <a:r>
              <a:rPr lang="en-US" dirty="0" err="1"/>
              <a:t>Commnication</a:t>
            </a:r>
            <a:endParaRPr lang="en-US" dirty="0"/>
          </a:p>
        </p:txBody>
      </p:sp>
      <p:sp>
        <p:nvSpPr>
          <p:cNvPr id="43010" name="Content Placeholder 2"/>
          <p:cNvSpPr>
            <a:spLocks noGrp="1"/>
          </p:cNvSpPr>
          <p:nvPr>
            <p:ph idx="1"/>
          </p:nvPr>
        </p:nvSpPr>
        <p:spPr>
          <a:xfrm>
            <a:off x="360363" y="732471"/>
            <a:ext cx="8402637" cy="5820729"/>
          </a:xfrm>
        </p:spPr>
        <p:txBody>
          <a:bodyPr>
            <a:normAutofit/>
          </a:bodyPr>
          <a:lstStyle/>
          <a:p>
            <a:pPr marL="342900" indent="-342900">
              <a:buFont typeface="Arial" charset="0"/>
              <a:buChar char="•"/>
            </a:pPr>
            <a:r>
              <a:rPr lang="en-US" altLang="en-US" sz="2200" dirty="0"/>
              <a:t>Register: Eureka client registers the information about the running instance to the Eureka server.</a:t>
            </a:r>
          </a:p>
          <a:p>
            <a:pPr marL="342900" indent="-342900">
              <a:buFont typeface="Arial" charset="0"/>
              <a:buChar char="•"/>
            </a:pPr>
            <a:r>
              <a:rPr lang="en-US" altLang="en-US" sz="2200" dirty="0"/>
              <a:t>Renew: Eureka client needs to renew the lease by sending heartbeats every 30 seconds. The renewal informs the Eureka server that the instance is still alive.</a:t>
            </a:r>
            <a:br>
              <a:rPr lang="en-US" altLang="en-US" sz="2200" dirty="0"/>
            </a:br>
            <a:r>
              <a:rPr lang="en-US" altLang="en-US" sz="2200" dirty="0"/>
              <a:t>Special Note: Eureka server doesn’t poll service instances (client) to find out their availability. Instead, clients send a heartbeat to Eureka server to inform their availability.</a:t>
            </a:r>
          </a:p>
          <a:p>
            <a:pPr marL="342900" indent="-342900">
              <a:buFont typeface="Arial" charset="0"/>
              <a:buChar char="•"/>
            </a:pPr>
            <a:r>
              <a:rPr lang="en-US" altLang="en-US" sz="2200" dirty="0"/>
              <a:t>Fetch Registry: Eureka clients fetches the registry information from the server and caches it locally. After that, the clients use that information to find other services.</a:t>
            </a:r>
          </a:p>
          <a:p>
            <a:pPr marL="342900" indent="-342900">
              <a:buFont typeface="Arial" charset="0"/>
              <a:buChar char="•"/>
            </a:pPr>
            <a:r>
              <a:rPr lang="en-US" altLang="en-US" sz="2200" dirty="0"/>
              <a:t>Cancel: Eureka client sends a cancel request to Eureka server on shutdown. This removes the instance from the server’s instance registry thereby effectively taking the instance out of traffic.</a:t>
            </a:r>
          </a:p>
        </p:txBody>
      </p:sp>
    </p:spTree>
    <p:extLst>
      <p:ext uri="{BB962C8B-B14F-4D97-AF65-F5344CB8AC3E}">
        <p14:creationId xmlns:p14="http://schemas.microsoft.com/office/powerpoint/2010/main" val="1825641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Feign Clients</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2252584686"/>
      </p:ext>
    </p:extLst>
  </p:cSld>
  <p:clrMapOvr>
    <a:masterClrMapping/>
  </p:clrMapOvr>
  <p:transition spd="slow">
    <p:circl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Feign Clients</a:t>
            </a:r>
          </a:p>
        </p:txBody>
      </p:sp>
      <p:sp>
        <p:nvSpPr>
          <p:cNvPr id="43010" name="Content Placeholder 2"/>
          <p:cNvSpPr>
            <a:spLocks noGrp="1"/>
          </p:cNvSpPr>
          <p:nvPr>
            <p:ph idx="1"/>
          </p:nvPr>
        </p:nvSpPr>
        <p:spPr>
          <a:xfrm>
            <a:off x="360363" y="732471"/>
            <a:ext cx="8402637" cy="5820729"/>
          </a:xfrm>
        </p:spPr>
        <p:txBody>
          <a:bodyPr>
            <a:normAutofit/>
          </a:bodyPr>
          <a:lstStyle/>
          <a:p>
            <a:pPr marL="342900" indent="-342900">
              <a:buFont typeface="Arial" charset="0"/>
              <a:buChar char="•"/>
            </a:pPr>
            <a:r>
              <a:rPr lang="en-IN" sz="2200" dirty="0"/>
              <a:t>Spring Cloud </a:t>
            </a:r>
            <a:r>
              <a:rPr lang="en-IN" sz="2200" dirty="0" err="1"/>
              <a:t>OpenFeign</a:t>
            </a:r>
            <a:r>
              <a:rPr lang="en-IN" sz="2200" dirty="0"/>
              <a:t> is a library provided by the Spring framework to invoke web services to a client. </a:t>
            </a:r>
          </a:p>
          <a:p>
            <a:pPr marL="342900" indent="-342900">
              <a:buFont typeface="Arial" charset="0"/>
              <a:buChar char="•"/>
            </a:pPr>
            <a:r>
              <a:rPr lang="en-IN" sz="2200" dirty="0"/>
              <a:t>Feign is a declarative web service client written in Java. It simplifies the process of calling RESTful web services by handling the details of communication and encoding/decoding request/response payloads.</a:t>
            </a:r>
          </a:p>
          <a:p>
            <a:pPr marL="342900" indent="-342900">
              <a:buFont typeface="Arial" charset="0"/>
              <a:buChar char="•"/>
            </a:pPr>
            <a:r>
              <a:rPr lang="en-US" altLang="en-US" sz="2200" dirty="0" err="1"/>
              <a:t>FeignClient</a:t>
            </a:r>
            <a:r>
              <a:rPr lang="en-US" altLang="en-US" sz="2200" dirty="0"/>
              <a:t> is an interface that is automatically implemented by the Feign framework at runtime to provide a client with a specific service. </a:t>
            </a:r>
          </a:p>
          <a:p>
            <a:pPr marL="342900" indent="-342900">
              <a:buFont typeface="Arial" charset="0"/>
              <a:buChar char="•"/>
            </a:pPr>
            <a:r>
              <a:rPr lang="en-US" altLang="en-US" sz="2200" dirty="0"/>
              <a:t>It allows you to define the methods for calling different endpoints of a service, and it uses HTTP requests under the hood to interact with the service.</a:t>
            </a:r>
          </a:p>
        </p:txBody>
      </p:sp>
    </p:spTree>
    <p:extLst>
      <p:ext uri="{BB962C8B-B14F-4D97-AF65-F5344CB8AC3E}">
        <p14:creationId xmlns:p14="http://schemas.microsoft.com/office/powerpoint/2010/main" val="13098664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Add Feign in MS Projects</a:t>
            </a:r>
          </a:p>
        </p:txBody>
      </p:sp>
      <p:sp>
        <p:nvSpPr>
          <p:cNvPr id="43010" name="Content Placeholder 2"/>
          <p:cNvSpPr>
            <a:spLocks noGrp="1"/>
          </p:cNvSpPr>
          <p:nvPr>
            <p:ph idx="1"/>
          </p:nvPr>
        </p:nvSpPr>
        <p:spPr>
          <a:xfrm>
            <a:off x="360363" y="732471"/>
            <a:ext cx="8402637" cy="5820729"/>
          </a:xfrm>
        </p:spPr>
        <p:txBody>
          <a:bodyPr>
            <a:normAutofit/>
          </a:bodyPr>
          <a:lstStyle/>
          <a:p>
            <a:pPr marL="342900" indent="-342900">
              <a:buFont typeface="Arial" charset="0"/>
              <a:buChar char="•"/>
            </a:pPr>
            <a:r>
              <a:rPr lang="en-US" sz="2200" dirty="0"/>
              <a:t>Add below in all 3 projects:</a:t>
            </a:r>
            <a:br>
              <a:rPr lang="en-US" sz="2200" dirty="0"/>
            </a:br>
            <a:r>
              <a:rPr lang="en-IN" sz="2400" dirty="0">
                <a:solidFill>
                  <a:srgbClr val="D5B778"/>
                </a:solidFill>
                <a:effectLst/>
              </a:rPr>
              <a:t>&lt;dependency&gt;</a:t>
            </a:r>
            <a:br>
              <a:rPr lang="en-IN" sz="2400" dirty="0">
                <a:solidFill>
                  <a:srgbClr val="D5B778"/>
                </a:solidFill>
                <a:effectLst/>
              </a:rPr>
            </a:br>
            <a:r>
              <a:rPr lang="en-IN" sz="2400" dirty="0">
                <a:solidFill>
                  <a:srgbClr val="D5B778"/>
                </a:solidFill>
                <a:effectLst/>
              </a:rPr>
              <a:t>    &lt;</a:t>
            </a:r>
            <a:r>
              <a:rPr lang="en-IN" sz="2400" dirty="0" err="1">
                <a:solidFill>
                  <a:srgbClr val="D5B778"/>
                </a:solidFill>
                <a:effectLst/>
              </a:rPr>
              <a:t>groupId</a:t>
            </a:r>
            <a:r>
              <a:rPr lang="en-IN" sz="2400" dirty="0">
                <a:solidFill>
                  <a:srgbClr val="D5B778"/>
                </a:solidFill>
                <a:effectLst/>
              </a:rPr>
              <a:t>&gt;</a:t>
            </a:r>
            <a:r>
              <a:rPr lang="en-IN" sz="2400" dirty="0" err="1">
                <a:solidFill>
                  <a:srgbClr val="BCBEC4"/>
                </a:solidFill>
                <a:effectLst/>
              </a:rPr>
              <a:t>org.springframework.cloud</a:t>
            </a:r>
            <a:r>
              <a:rPr lang="en-IN" sz="2400" dirty="0">
                <a:solidFill>
                  <a:srgbClr val="D5B778"/>
                </a:solidFill>
                <a:effectLst/>
              </a:rPr>
              <a:t>&lt;/</a:t>
            </a:r>
            <a:r>
              <a:rPr lang="en-IN" sz="2400" dirty="0" err="1">
                <a:solidFill>
                  <a:srgbClr val="D5B778"/>
                </a:solidFill>
                <a:effectLst/>
              </a:rPr>
              <a:t>groupId</a:t>
            </a:r>
            <a:r>
              <a:rPr lang="en-IN" sz="2400" dirty="0">
                <a:solidFill>
                  <a:srgbClr val="D5B778"/>
                </a:solidFill>
                <a:effectLst/>
              </a:rPr>
              <a:t>&gt;</a:t>
            </a:r>
            <a:br>
              <a:rPr lang="en-IN" sz="2400" dirty="0">
                <a:solidFill>
                  <a:srgbClr val="D5B778"/>
                </a:solidFill>
                <a:effectLst/>
              </a:rPr>
            </a:br>
            <a:r>
              <a:rPr lang="en-IN" sz="2400" dirty="0">
                <a:solidFill>
                  <a:srgbClr val="D5B778"/>
                </a:solidFill>
                <a:effectLst/>
              </a:rPr>
              <a:t>    &lt;</a:t>
            </a:r>
            <a:r>
              <a:rPr lang="en-IN" sz="2400" dirty="0" err="1">
                <a:solidFill>
                  <a:srgbClr val="D5B778"/>
                </a:solidFill>
                <a:effectLst/>
              </a:rPr>
              <a:t>artifactId</a:t>
            </a:r>
            <a:r>
              <a:rPr lang="en-IN" sz="2400" dirty="0">
                <a:solidFill>
                  <a:srgbClr val="D5B778"/>
                </a:solidFill>
                <a:effectLst/>
              </a:rPr>
              <a:t>&gt;</a:t>
            </a:r>
            <a:r>
              <a:rPr lang="en-IN" sz="2400" dirty="0">
                <a:solidFill>
                  <a:srgbClr val="BCBEC4"/>
                </a:solidFill>
                <a:effectLst/>
              </a:rPr>
              <a:t>spring-cloud-starter-</a:t>
            </a:r>
            <a:r>
              <a:rPr lang="en-IN" sz="2400" dirty="0" err="1">
                <a:solidFill>
                  <a:srgbClr val="BCBEC4"/>
                </a:solidFill>
                <a:effectLst/>
              </a:rPr>
              <a:t>openfeign</a:t>
            </a:r>
            <a:r>
              <a:rPr lang="en-IN" sz="2400" dirty="0">
                <a:solidFill>
                  <a:srgbClr val="D5B778"/>
                </a:solidFill>
                <a:effectLst/>
              </a:rPr>
              <a:t>&lt;/</a:t>
            </a:r>
            <a:r>
              <a:rPr lang="en-IN" sz="2400" dirty="0" err="1">
                <a:solidFill>
                  <a:srgbClr val="D5B778"/>
                </a:solidFill>
                <a:effectLst/>
              </a:rPr>
              <a:t>artifactId</a:t>
            </a:r>
            <a:r>
              <a:rPr lang="en-IN" sz="2400" dirty="0">
                <a:solidFill>
                  <a:srgbClr val="D5B778"/>
                </a:solidFill>
                <a:effectLst/>
              </a:rPr>
              <a:t>&gt;</a:t>
            </a:r>
            <a:br>
              <a:rPr lang="en-IN" sz="2400" dirty="0">
                <a:solidFill>
                  <a:srgbClr val="D5B778"/>
                </a:solidFill>
                <a:effectLst/>
              </a:rPr>
            </a:br>
            <a:r>
              <a:rPr lang="en-IN" sz="2400" dirty="0">
                <a:solidFill>
                  <a:srgbClr val="D5B778"/>
                </a:solidFill>
                <a:effectLst/>
              </a:rPr>
              <a:t>&lt;/dependency&gt;</a:t>
            </a:r>
            <a:endParaRPr lang="en-IN" sz="2400" dirty="0">
              <a:solidFill>
                <a:srgbClr val="BCBEC4"/>
              </a:solidFill>
              <a:effectLst/>
            </a:endParaRPr>
          </a:p>
          <a:p>
            <a:pPr marL="342900" indent="-342900">
              <a:buFont typeface="Arial" charset="0"/>
              <a:buChar char="•"/>
            </a:pPr>
            <a:r>
              <a:rPr lang="en-US" altLang="en-US" sz="2200" dirty="0"/>
              <a:t>Add @</a:t>
            </a:r>
            <a:r>
              <a:rPr lang="en-US" altLang="en-US" sz="2200" dirty="0" err="1"/>
              <a:t>EnableFeignClient</a:t>
            </a:r>
            <a:r>
              <a:rPr lang="en-US" altLang="en-US" sz="2200" dirty="0"/>
              <a:t> on the main class</a:t>
            </a:r>
          </a:p>
          <a:p>
            <a:pPr marL="342900" indent="-342900">
              <a:buFont typeface="Arial" charset="0"/>
              <a:buChar char="•"/>
            </a:pPr>
            <a:r>
              <a:rPr lang="en-US" altLang="en-US" sz="2200" dirty="0"/>
              <a:t>Then copy </a:t>
            </a:r>
            <a:r>
              <a:rPr lang="en-US" altLang="en-US" sz="2200" dirty="0" err="1"/>
              <a:t>LoansDto</a:t>
            </a:r>
            <a:r>
              <a:rPr lang="en-US" altLang="en-US" sz="2200" dirty="0"/>
              <a:t> and </a:t>
            </a:r>
            <a:r>
              <a:rPr lang="en-US" altLang="en-US" sz="2200" dirty="0" err="1"/>
              <a:t>CardsDto</a:t>
            </a:r>
            <a:r>
              <a:rPr lang="en-US" altLang="en-US" sz="2200" dirty="0"/>
              <a:t> from cards and loans project</a:t>
            </a:r>
          </a:p>
          <a:p>
            <a:pPr marL="342900" indent="-342900">
              <a:buFont typeface="Arial" charset="0"/>
              <a:buChar char="•"/>
            </a:pPr>
            <a:r>
              <a:rPr lang="en-US" altLang="en-US" sz="2200" dirty="0"/>
              <a:t>Add </a:t>
            </a:r>
            <a:r>
              <a:rPr lang="en-US" altLang="en-US" sz="2200" dirty="0" err="1"/>
              <a:t>CustomerDetailsDto</a:t>
            </a:r>
            <a:r>
              <a:rPr lang="en-US" altLang="en-US" sz="2200" dirty="0"/>
              <a:t> class to map with customer details</a:t>
            </a:r>
          </a:p>
          <a:p>
            <a:pPr marL="342900" indent="-342900">
              <a:buFont typeface="Arial" charset="0"/>
              <a:buChar char="•"/>
            </a:pPr>
            <a:r>
              <a:rPr lang="en-US" altLang="en-US" sz="2200" dirty="0"/>
              <a:t>Update the customer mapper to generate </a:t>
            </a:r>
            <a:r>
              <a:rPr lang="en-US" altLang="en-US" sz="2200" dirty="0" err="1"/>
              <a:t>CustomerDetailsDto</a:t>
            </a:r>
            <a:endParaRPr lang="en-US" altLang="en-US" sz="2200" dirty="0"/>
          </a:p>
          <a:p>
            <a:pPr marL="342900" indent="-342900">
              <a:buFont typeface="Arial" charset="0"/>
              <a:buChar char="•"/>
            </a:pPr>
            <a:r>
              <a:rPr lang="en-US" altLang="en-US" sz="2200" dirty="0"/>
              <a:t>Within service folder check for client folder that has feign code</a:t>
            </a:r>
          </a:p>
          <a:p>
            <a:pPr marL="342900" indent="-342900">
              <a:buFont typeface="Arial" charset="0"/>
              <a:buChar char="•"/>
            </a:pPr>
            <a:r>
              <a:rPr lang="en-US" altLang="en-US" sz="2200" dirty="0"/>
              <a:t>Create an interface </a:t>
            </a:r>
            <a:r>
              <a:rPr lang="en-US" altLang="en-US" sz="2200" dirty="0" err="1"/>
              <a:t>IcustomerService</a:t>
            </a:r>
            <a:r>
              <a:rPr lang="en-US" altLang="en-US" sz="2200" dirty="0"/>
              <a:t> and implementation class for the same</a:t>
            </a:r>
          </a:p>
          <a:p>
            <a:pPr marL="342900" indent="-342900">
              <a:buFont typeface="Arial" charset="0"/>
              <a:buChar char="•"/>
            </a:pPr>
            <a:r>
              <a:rPr lang="en-US" altLang="en-US" sz="2200" dirty="0"/>
              <a:t>Add </a:t>
            </a:r>
            <a:r>
              <a:rPr lang="en-US" altLang="en-US" sz="2200" dirty="0" err="1"/>
              <a:t>CustomerController</a:t>
            </a:r>
            <a:endParaRPr lang="en-US" altLang="en-US" sz="2200" dirty="0"/>
          </a:p>
          <a:p>
            <a:pPr marL="342900" indent="-342900">
              <a:buFont typeface="Arial" charset="0"/>
              <a:buChar char="•"/>
            </a:pPr>
            <a:r>
              <a:rPr lang="en-US" altLang="en-US" sz="2200" dirty="0"/>
              <a:t>Check at http://localhost:8080/details</a:t>
            </a:r>
          </a:p>
        </p:txBody>
      </p:sp>
    </p:spTree>
    <p:extLst>
      <p:ext uri="{BB962C8B-B14F-4D97-AF65-F5344CB8AC3E}">
        <p14:creationId xmlns:p14="http://schemas.microsoft.com/office/powerpoint/2010/main" val="1855661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Traditional Load Balancers</a:t>
            </a:r>
          </a:p>
        </p:txBody>
      </p:sp>
      <p:pic>
        <p:nvPicPr>
          <p:cNvPr id="4" name="Picture 3">
            <a:extLst>
              <a:ext uri="{FF2B5EF4-FFF2-40B4-BE49-F238E27FC236}">
                <a16:creationId xmlns:a16="http://schemas.microsoft.com/office/drawing/2014/main" id="{775D90BD-C454-1818-1466-575F9B0E3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025" y="1066800"/>
            <a:ext cx="7772400" cy="5170224"/>
          </a:xfrm>
          <a:prstGeom prst="rect">
            <a:avLst/>
          </a:prstGeom>
        </p:spPr>
      </p:pic>
    </p:spTree>
    <p:extLst>
      <p:ext uri="{BB962C8B-B14F-4D97-AF65-F5344CB8AC3E}">
        <p14:creationId xmlns:p14="http://schemas.microsoft.com/office/powerpoint/2010/main" val="11490600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Multi Cluster Eureka</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1208786353"/>
      </p:ext>
    </p:extLst>
  </p:cSld>
  <p:clrMapOvr>
    <a:masterClrMapping/>
  </p:clrMapOvr>
  <p:transition spd="slow">
    <p:circl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Service Registration</a:t>
            </a:r>
          </a:p>
        </p:txBody>
      </p:sp>
      <p:sp>
        <p:nvSpPr>
          <p:cNvPr id="43010" name="Content Placeholder 2"/>
          <p:cNvSpPr>
            <a:spLocks noGrp="1"/>
          </p:cNvSpPr>
          <p:nvPr>
            <p:ph idx="1"/>
          </p:nvPr>
        </p:nvSpPr>
        <p:spPr>
          <a:xfrm>
            <a:off x="360363" y="732471"/>
            <a:ext cx="8402637" cy="5973129"/>
          </a:xfrm>
        </p:spPr>
        <p:txBody>
          <a:bodyPr>
            <a:normAutofit/>
          </a:bodyPr>
          <a:lstStyle/>
          <a:p>
            <a:pPr marL="342900" indent="-342900">
              <a:buFont typeface="Arial" charset="0"/>
              <a:buChar char="•"/>
            </a:pPr>
            <a:r>
              <a:rPr lang="en-US" altLang="en-US" sz="2200" dirty="0"/>
              <a:t>Eureka Client is used to communicate with the Eureka server</a:t>
            </a:r>
          </a:p>
          <a:p>
            <a:pPr marL="342900" indent="-342900">
              <a:buFont typeface="Arial" charset="0"/>
              <a:buChar char="•"/>
            </a:pPr>
            <a:r>
              <a:rPr lang="en-US" altLang="en-US" sz="2200" dirty="0"/>
              <a:t>Eureka client is bootstrapped, it tries to talk with the Eureka server. </a:t>
            </a:r>
          </a:p>
          <a:p>
            <a:pPr marL="342900" indent="-342900">
              <a:buFont typeface="Arial" charset="0"/>
              <a:buChar char="•"/>
            </a:pPr>
            <a:r>
              <a:rPr lang="en-US" altLang="en-US" sz="2200" dirty="0"/>
              <a:t>It determines its targets using the </a:t>
            </a:r>
            <a:r>
              <a:rPr lang="en-US" altLang="en-US" sz="2200" dirty="0" err="1"/>
              <a:t>eureka.client.serviceUrl.defaultZone</a:t>
            </a:r>
            <a:r>
              <a:rPr lang="en-US" altLang="en-US" sz="2200" dirty="0"/>
              <a:t> property.</a:t>
            </a:r>
          </a:p>
          <a:p>
            <a:pPr marL="342900" indent="-342900">
              <a:buFont typeface="Arial" charset="0"/>
              <a:buChar char="•"/>
            </a:pPr>
            <a:r>
              <a:rPr lang="en-US" altLang="en-US" sz="2200" dirty="0"/>
              <a:t>By default registers with a server on port 8761</a:t>
            </a:r>
          </a:p>
          <a:p>
            <a:pPr marL="342900" indent="-342900">
              <a:buFont typeface="Arial" charset="0"/>
              <a:buChar char="•"/>
            </a:pPr>
            <a:r>
              <a:rPr lang="en-US" altLang="en-US" sz="2200" dirty="0"/>
              <a:t>To set on diff port: on eureka client add</a:t>
            </a:r>
            <a:br>
              <a:rPr lang="en-US" altLang="en-US" sz="2200" dirty="0"/>
            </a:br>
            <a:r>
              <a:rPr lang="en-US" dirty="0" err="1"/>
              <a:t>eureka.client.serviceUrl.defaultZone</a:t>
            </a:r>
            <a:r>
              <a:rPr lang="en-US" dirty="0"/>
              <a:t>=http://localhost:8082/eureka/</a:t>
            </a:r>
          </a:p>
          <a:p>
            <a:pPr marL="342900" indent="-342900">
              <a:buFont typeface="Arial" charset="0"/>
              <a:buChar char="•"/>
            </a:pPr>
            <a:r>
              <a:rPr lang="en-US" altLang="en-US" sz="2200" dirty="0"/>
              <a:t>On Eureka Server:</a:t>
            </a:r>
            <a:br>
              <a:rPr lang="en-US" sz="2400" dirty="0"/>
            </a:br>
            <a:r>
              <a:rPr lang="en-US" dirty="0" err="1"/>
              <a:t>server.port</a:t>
            </a:r>
            <a:r>
              <a:rPr lang="en-US" dirty="0"/>
              <a:t>=8082</a:t>
            </a:r>
            <a:br>
              <a:rPr lang="en-US" dirty="0"/>
            </a:br>
            <a:r>
              <a:rPr lang="en-US" dirty="0" err="1"/>
              <a:t>eureka.client.register</a:t>
            </a:r>
            <a:r>
              <a:rPr lang="en-US" dirty="0"/>
              <a:t>-with-eureka=false</a:t>
            </a:r>
            <a:br>
              <a:rPr lang="en-US" dirty="0"/>
            </a:br>
            <a:r>
              <a:rPr lang="en-US" dirty="0" err="1"/>
              <a:t>eureka.client.fetch</a:t>
            </a:r>
            <a:r>
              <a:rPr lang="en-US" dirty="0"/>
              <a:t>-registry=false</a:t>
            </a:r>
            <a:br>
              <a:rPr lang="en-US" dirty="0"/>
            </a:br>
            <a:r>
              <a:rPr lang="en-US" dirty="0" err="1"/>
              <a:t>eureka.client.serviceUrl.defaultZone</a:t>
            </a:r>
            <a:r>
              <a:rPr lang="en-US" dirty="0"/>
              <a:t>=http://localhost:8082/eureka/</a:t>
            </a:r>
            <a:endParaRPr lang="en-US" altLang="en-US" sz="2200" dirty="0"/>
          </a:p>
          <a:p>
            <a:pPr marL="342900" indent="-342900">
              <a:buFont typeface="Arial" charset="0"/>
              <a:buChar char="•"/>
            </a:pPr>
            <a:r>
              <a:rPr lang="en-US" sz="2400" dirty="0"/>
              <a:t>Eureka client/</a:t>
            </a:r>
            <a:r>
              <a:rPr lang="en-US" sz="2400" dirty="0" err="1"/>
              <a:t>microservices</a:t>
            </a:r>
            <a:r>
              <a:rPr lang="en-US" sz="2400" dirty="0"/>
              <a:t> share the instance information with the Eureka server and registers themselves with the {service-id } ( </a:t>
            </a:r>
            <a:r>
              <a:rPr lang="en-US" sz="2400" dirty="0" err="1"/>
              <a:t>spring.application.name</a:t>
            </a:r>
            <a:r>
              <a:rPr lang="en-US" sz="2400" dirty="0"/>
              <a:t> ). </a:t>
            </a:r>
          </a:p>
          <a:p>
            <a:pPr marL="342900" indent="-342900">
              <a:buFont typeface="Arial" charset="0"/>
              <a:buChar char="•"/>
            </a:pPr>
            <a:endParaRPr lang="en-US" altLang="en-US" sz="2200" dirty="0"/>
          </a:p>
        </p:txBody>
      </p:sp>
    </p:spTree>
    <p:extLst>
      <p:ext uri="{BB962C8B-B14F-4D97-AF65-F5344CB8AC3E}">
        <p14:creationId xmlns:p14="http://schemas.microsoft.com/office/powerpoint/2010/main" val="1721770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Create Eureka Clients </a:t>
            </a:r>
            <a:r>
              <a:rPr lang="mr-IN" dirty="0"/>
              <a:t>–</a:t>
            </a:r>
            <a:r>
              <a:rPr lang="en-US" dirty="0"/>
              <a:t> 1/2</a:t>
            </a:r>
          </a:p>
        </p:txBody>
      </p:sp>
      <p:sp>
        <p:nvSpPr>
          <p:cNvPr id="43010" name="Content Placeholder 2"/>
          <p:cNvSpPr>
            <a:spLocks noGrp="1"/>
          </p:cNvSpPr>
          <p:nvPr>
            <p:ph idx="1"/>
          </p:nvPr>
        </p:nvSpPr>
        <p:spPr>
          <a:xfrm>
            <a:off x="360363" y="609600"/>
            <a:ext cx="8478837" cy="410529"/>
          </a:xfrm>
        </p:spPr>
        <p:txBody>
          <a:bodyPr>
            <a:normAutofit lnSpcReduction="10000"/>
          </a:bodyPr>
          <a:lstStyle/>
          <a:p>
            <a:pPr marL="342900" indent="-342900">
              <a:buFont typeface="Arial" charset="0"/>
              <a:buChar char="•"/>
            </a:pPr>
            <a:r>
              <a:rPr lang="en-US" altLang="en-US" sz="2200" dirty="0"/>
              <a:t>Update the </a:t>
            </a:r>
            <a:r>
              <a:rPr lang="en-US" altLang="en-US" sz="2200" dirty="0" err="1"/>
              <a:t>EmployeeProducer</a:t>
            </a:r>
            <a:r>
              <a:rPr lang="en-US" altLang="en-US" sz="2200" dirty="0"/>
              <a:t> and </a:t>
            </a:r>
            <a:r>
              <a:rPr lang="en-US" altLang="en-US" sz="2200" dirty="0" err="1"/>
              <a:t>EmployeeConsumer</a:t>
            </a:r>
            <a:r>
              <a:rPr lang="en-US" altLang="en-US" sz="2200" dirty="0"/>
              <a:t> </a:t>
            </a:r>
            <a:r>
              <a:rPr lang="en-US" altLang="en-US" sz="2200" dirty="0" err="1"/>
              <a:t>pom</a:t>
            </a:r>
            <a:r>
              <a:rPr lang="en-US" altLang="en-US" sz="2200" dirty="0"/>
              <a:t> files:</a:t>
            </a:r>
          </a:p>
        </p:txBody>
      </p:sp>
      <p:sp>
        <p:nvSpPr>
          <p:cNvPr id="3" name="Rectangle 2"/>
          <p:cNvSpPr/>
          <p:nvPr/>
        </p:nvSpPr>
        <p:spPr>
          <a:xfrm>
            <a:off x="848193" y="990600"/>
            <a:ext cx="7620000" cy="1200329"/>
          </a:xfrm>
          <a:prstGeom prst="rect">
            <a:avLst/>
          </a:prstGeom>
          <a:ln>
            <a:solidFill>
              <a:schemeClr val="accent1"/>
            </a:solidFill>
          </a:ln>
        </p:spPr>
        <p:txBody>
          <a:bodyPr wrap="square">
            <a:spAutoFit/>
          </a:bodyPr>
          <a:lstStyle/>
          <a:p>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properties</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java.version</a:t>
            </a:r>
            <a:r>
              <a:rPr lang="en-US" dirty="0">
                <a:solidFill>
                  <a:srgbClr val="008080"/>
                </a:solidFill>
                <a:latin typeface="Calibri" charset="0"/>
                <a:ea typeface="Calibri" charset="0"/>
                <a:cs typeface="Calibri" charset="0"/>
              </a:rPr>
              <a:t>&gt;</a:t>
            </a:r>
            <a:r>
              <a:rPr lang="en-US" dirty="0">
                <a:solidFill>
                  <a:srgbClr val="000000"/>
                </a:solidFill>
                <a:latin typeface="Calibri" charset="0"/>
                <a:ea typeface="Calibri" charset="0"/>
                <a:cs typeface="Calibri" charset="0"/>
              </a:rPr>
              <a:t>1.8</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java.version</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spring-</a:t>
            </a:r>
            <a:r>
              <a:rPr lang="en-US" dirty="0" err="1">
                <a:solidFill>
                  <a:srgbClr val="3F7F7F"/>
                </a:solidFill>
                <a:latin typeface="Calibri" charset="0"/>
                <a:ea typeface="Calibri" charset="0"/>
                <a:cs typeface="Calibri" charset="0"/>
              </a:rPr>
              <a:t>cloud.version</a:t>
            </a:r>
            <a:r>
              <a:rPr lang="en-US" dirty="0">
                <a:solidFill>
                  <a:srgbClr val="008080"/>
                </a:solidFill>
                <a:latin typeface="Calibri" charset="0"/>
                <a:ea typeface="Calibri" charset="0"/>
                <a:cs typeface="Calibri" charset="0"/>
              </a:rPr>
              <a:t>&gt;</a:t>
            </a:r>
            <a:r>
              <a:rPr lang="en-US" dirty="0">
                <a:solidFill>
                  <a:srgbClr val="000000"/>
                </a:solidFill>
                <a:latin typeface="Calibri" charset="0"/>
                <a:ea typeface="Calibri" charset="0"/>
                <a:cs typeface="Calibri" charset="0"/>
              </a:rPr>
              <a:t>Greenwich.SR2</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spring-</a:t>
            </a:r>
            <a:r>
              <a:rPr lang="en-US" dirty="0" err="1">
                <a:solidFill>
                  <a:srgbClr val="3F7F7F"/>
                </a:solidFill>
                <a:latin typeface="Calibri" charset="0"/>
                <a:ea typeface="Calibri" charset="0"/>
                <a:cs typeface="Calibri" charset="0"/>
              </a:rPr>
              <a:t>cloud.version</a:t>
            </a:r>
            <a:r>
              <a:rPr lang="en-US" dirty="0">
                <a:solidFill>
                  <a:srgbClr val="008080"/>
                </a:solidFill>
                <a:latin typeface="Calibri" charset="0"/>
                <a:ea typeface="Calibri" charset="0"/>
                <a:cs typeface="Calibri" charset="0"/>
              </a:rPr>
              <a:t>&gt;</a:t>
            </a:r>
          </a:p>
          <a:p>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properties</a:t>
            </a:r>
            <a:r>
              <a:rPr lang="en-US" dirty="0">
                <a:solidFill>
                  <a:srgbClr val="008080"/>
                </a:solidFill>
                <a:latin typeface="Calibri" charset="0"/>
                <a:ea typeface="Calibri" charset="0"/>
                <a:cs typeface="Calibri" charset="0"/>
              </a:rPr>
              <a:t>&gt;</a:t>
            </a:r>
            <a:endParaRPr lang="en-US" dirty="0">
              <a:latin typeface="Calibri" charset="0"/>
              <a:ea typeface="Calibri" charset="0"/>
              <a:cs typeface="Calibri" charset="0"/>
            </a:endParaRPr>
          </a:p>
        </p:txBody>
      </p:sp>
      <p:sp>
        <p:nvSpPr>
          <p:cNvPr id="4" name="Rectangle 3"/>
          <p:cNvSpPr/>
          <p:nvPr/>
        </p:nvSpPr>
        <p:spPr>
          <a:xfrm>
            <a:off x="848193" y="2341304"/>
            <a:ext cx="7620000" cy="1200329"/>
          </a:xfrm>
          <a:prstGeom prst="rect">
            <a:avLst/>
          </a:prstGeom>
          <a:ln>
            <a:solidFill>
              <a:schemeClr val="accent1"/>
            </a:solidFill>
          </a:ln>
        </p:spPr>
        <p:txBody>
          <a:bodyPr wrap="square">
            <a:spAutoFit/>
          </a:bodyPr>
          <a:lstStyle/>
          <a:p>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dependency</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groupId</a:t>
            </a:r>
            <a:r>
              <a:rPr lang="en-US" dirty="0">
                <a:solidFill>
                  <a:srgbClr val="008080"/>
                </a:solidFill>
                <a:latin typeface="Calibri" charset="0"/>
                <a:ea typeface="Calibri" charset="0"/>
                <a:cs typeface="Calibri" charset="0"/>
              </a:rPr>
              <a:t>&gt;</a:t>
            </a:r>
            <a:r>
              <a:rPr lang="en-US" dirty="0" err="1">
                <a:solidFill>
                  <a:srgbClr val="000000"/>
                </a:solidFill>
                <a:latin typeface="Calibri" charset="0"/>
                <a:ea typeface="Calibri" charset="0"/>
                <a:cs typeface="Calibri" charset="0"/>
              </a:rPr>
              <a:t>org.springframework.cloud</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groupId</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artifactId</a:t>
            </a:r>
            <a:r>
              <a:rPr lang="en-US" dirty="0">
                <a:solidFill>
                  <a:srgbClr val="008080"/>
                </a:solidFill>
                <a:latin typeface="Calibri" charset="0"/>
                <a:ea typeface="Calibri" charset="0"/>
                <a:cs typeface="Calibri" charset="0"/>
              </a:rPr>
              <a:t>&gt;</a:t>
            </a:r>
            <a:r>
              <a:rPr lang="en-US" dirty="0">
                <a:solidFill>
                  <a:srgbClr val="000000"/>
                </a:solidFill>
                <a:latin typeface="Calibri" charset="0"/>
                <a:ea typeface="Calibri" charset="0"/>
                <a:cs typeface="Calibri" charset="0"/>
              </a:rPr>
              <a:t>spring-cloud-starter-</a:t>
            </a:r>
            <a:r>
              <a:rPr lang="en-US" dirty="0" err="1">
                <a:solidFill>
                  <a:srgbClr val="000000"/>
                </a:solidFill>
                <a:latin typeface="Calibri" charset="0"/>
                <a:ea typeface="Calibri" charset="0"/>
                <a:cs typeface="Calibri" charset="0"/>
              </a:rPr>
              <a:t>netflix</a:t>
            </a:r>
            <a:r>
              <a:rPr lang="en-US" dirty="0">
                <a:solidFill>
                  <a:srgbClr val="000000"/>
                </a:solidFill>
                <a:latin typeface="Calibri" charset="0"/>
                <a:ea typeface="Calibri" charset="0"/>
                <a:cs typeface="Calibri" charset="0"/>
              </a:rPr>
              <a:t>-eureka-client</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artifactId</a:t>
            </a:r>
            <a:r>
              <a:rPr lang="en-US" dirty="0">
                <a:solidFill>
                  <a:srgbClr val="008080"/>
                </a:solidFill>
                <a:latin typeface="Calibri" charset="0"/>
                <a:ea typeface="Calibri" charset="0"/>
                <a:cs typeface="Calibri" charset="0"/>
              </a:rPr>
              <a:t>&gt;</a:t>
            </a:r>
          </a:p>
          <a:p>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dependency</a:t>
            </a:r>
            <a:r>
              <a:rPr lang="en-US" dirty="0">
                <a:solidFill>
                  <a:srgbClr val="008080"/>
                </a:solidFill>
                <a:latin typeface="Calibri" charset="0"/>
                <a:ea typeface="Calibri" charset="0"/>
                <a:cs typeface="Calibri" charset="0"/>
              </a:rPr>
              <a:t>&gt;</a:t>
            </a:r>
            <a:endParaRPr lang="en-US" dirty="0">
              <a:latin typeface="Calibri" charset="0"/>
              <a:ea typeface="Calibri" charset="0"/>
              <a:cs typeface="Calibri" charset="0"/>
            </a:endParaRPr>
          </a:p>
        </p:txBody>
      </p:sp>
      <p:sp>
        <p:nvSpPr>
          <p:cNvPr id="5" name="Rectangle 4"/>
          <p:cNvSpPr/>
          <p:nvPr/>
        </p:nvSpPr>
        <p:spPr>
          <a:xfrm>
            <a:off x="838200" y="3692008"/>
            <a:ext cx="7620000" cy="3139321"/>
          </a:xfrm>
          <a:prstGeom prst="rect">
            <a:avLst/>
          </a:prstGeom>
          <a:ln>
            <a:solidFill>
              <a:schemeClr val="accent1"/>
            </a:solidFill>
          </a:ln>
        </p:spPr>
        <p:txBody>
          <a:bodyPr wrap="square">
            <a:spAutoFit/>
          </a:bodyPr>
          <a:lstStyle/>
          <a:p>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dependencyManagement</a:t>
            </a:r>
            <a:r>
              <a:rPr lang="en-US" dirty="0">
                <a:solidFill>
                  <a:srgbClr val="008080"/>
                </a:solidFill>
                <a:latin typeface="Calibri" charset="0"/>
                <a:ea typeface="Calibri" charset="0"/>
                <a:cs typeface="Calibri" charset="0"/>
              </a:rPr>
              <a:t>&gt;</a:t>
            </a:r>
          </a:p>
          <a:p>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dependencies</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dependency</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groupId</a:t>
            </a:r>
            <a:r>
              <a:rPr lang="en-US" dirty="0">
                <a:solidFill>
                  <a:srgbClr val="008080"/>
                </a:solidFill>
                <a:latin typeface="Calibri" charset="0"/>
                <a:ea typeface="Calibri" charset="0"/>
                <a:cs typeface="Calibri" charset="0"/>
              </a:rPr>
              <a:t>&gt;</a:t>
            </a:r>
            <a:r>
              <a:rPr lang="en-US" dirty="0" err="1">
                <a:solidFill>
                  <a:srgbClr val="000000"/>
                </a:solidFill>
                <a:latin typeface="Calibri" charset="0"/>
                <a:ea typeface="Calibri" charset="0"/>
                <a:cs typeface="Calibri" charset="0"/>
              </a:rPr>
              <a:t>org.springframework.cloud</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groupId</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artifactId</a:t>
            </a:r>
            <a:r>
              <a:rPr lang="en-US" dirty="0">
                <a:solidFill>
                  <a:srgbClr val="008080"/>
                </a:solidFill>
                <a:latin typeface="Calibri" charset="0"/>
                <a:ea typeface="Calibri" charset="0"/>
                <a:cs typeface="Calibri" charset="0"/>
              </a:rPr>
              <a:t>&gt;</a:t>
            </a:r>
            <a:r>
              <a:rPr lang="en-US" dirty="0">
                <a:solidFill>
                  <a:srgbClr val="000000"/>
                </a:solidFill>
                <a:latin typeface="Calibri" charset="0"/>
                <a:ea typeface="Calibri" charset="0"/>
                <a:cs typeface="Calibri" charset="0"/>
              </a:rPr>
              <a:t>spring-cloud-dependencies</a:t>
            </a:r>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artifactId</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version</a:t>
            </a:r>
            <a:r>
              <a:rPr lang="en-US" dirty="0">
                <a:solidFill>
                  <a:srgbClr val="008080"/>
                </a:solidFill>
                <a:latin typeface="Calibri" charset="0"/>
                <a:ea typeface="Calibri" charset="0"/>
                <a:cs typeface="Calibri" charset="0"/>
              </a:rPr>
              <a:t>&gt;</a:t>
            </a:r>
            <a:r>
              <a:rPr lang="en-US" dirty="0">
                <a:solidFill>
                  <a:srgbClr val="000000"/>
                </a:solidFill>
                <a:latin typeface="Calibri" charset="0"/>
                <a:ea typeface="Calibri" charset="0"/>
                <a:cs typeface="Calibri" charset="0"/>
              </a:rPr>
              <a:t>${spring-</a:t>
            </a:r>
            <a:r>
              <a:rPr lang="en-US" dirty="0" err="1">
                <a:solidFill>
                  <a:srgbClr val="000000"/>
                </a:solidFill>
                <a:latin typeface="Calibri" charset="0"/>
                <a:ea typeface="Calibri" charset="0"/>
                <a:cs typeface="Calibri" charset="0"/>
              </a:rPr>
              <a:t>cloud.version</a:t>
            </a:r>
            <a:r>
              <a:rPr lang="en-US" dirty="0">
                <a:solidFill>
                  <a:srgbClr val="000000"/>
                </a:solidFill>
                <a:latin typeface="Calibri" charset="0"/>
                <a:ea typeface="Calibri" charset="0"/>
                <a:cs typeface="Calibri" charset="0"/>
              </a:rPr>
              <a:t>}</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version</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type</a:t>
            </a:r>
            <a:r>
              <a:rPr lang="en-US" dirty="0">
                <a:solidFill>
                  <a:srgbClr val="008080"/>
                </a:solidFill>
                <a:latin typeface="Calibri" charset="0"/>
                <a:ea typeface="Calibri" charset="0"/>
                <a:cs typeface="Calibri" charset="0"/>
              </a:rPr>
              <a:t>&gt;</a:t>
            </a:r>
            <a:r>
              <a:rPr lang="en-US" dirty="0" err="1">
                <a:solidFill>
                  <a:srgbClr val="000000"/>
                </a:solidFill>
                <a:latin typeface="Calibri" charset="0"/>
                <a:ea typeface="Calibri" charset="0"/>
                <a:cs typeface="Calibri" charset="0"/>
              </a:rPr>
              <a:t>pom</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type</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scope</a:t>
            </a:r>
            <a:r>
              <a:rPr lang="en-US" dirty="0">
                <a:solidFill>
                  <a:srgbClr val="008080"/>
                </a:solidFill>
                <a:latin typeface="Calibri" charset="0"/>
                <a:ea typeface="Calibri" charset="0"/>
                <a:cs typeface="Calibri" charset="0"/>
              </a:rPr>
              <a:t>&gt;</a:t>
            </a:r>
            <a:r>
              <a:rPr lang="en-US" dirty="0">
                <a:solidFill>
                  <a:srgbClr val="000000"/>
                </a:solidFill>
                <a:latin typeface="Calibri" charset="0"/>
                <a:ea typeface="Calibri" charset="0"/>
                <a:cs typeface="Calibri" charset="0"/>
              </a:rPr>
              <a:t>import</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scope</a:t>
            </a:r>
            <a:r>
              <a:rPr lang="en-US" dirty="0">
                <a:solidFill>
                  <a:srgbClr val="008080"/>
                </a:solidFill>
                <a:latin typeface="Calibri" charset="0"/>
                <a:ea typeface="Calibri" charset="0"/>
                <a:cs typeface="Calibri" charset="0"/>
              </a:rPr>
              <a:t>&gt;</a:t>
            </a:r>
          </a:p>
          <a:p>
            <a:r>
              <a:rPr lang="en-US" dirty="0">
                <a:solidFill>
                  <a:srgbClr val="000000"/>
                </a:solidFill>
                <a:latin typeface="Calibri" charset="0"/>
                <a:ea typeface="Calibri" charset="0"/>
                <a:cs typeface="Calibri" charset="0"/>
              </a:rPr>
              <a:t>	</a:t>
            </a:r>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dependency</a:t>
            </a:r>
            <a:r>
              <a:rPr lang="en-US" dirty="0">
                <a:solidFill>
                  <a:srgbClr val="008080"/>
                </a:solidFill>
                <a:latin typeface="Calibri" charset="0"/>
                <a:ea typeface="Calibri" charset="0"/>
                <a:cs typeface="Calibri" charset="0"/>
              </a:rPr>
              <a:t>&gt;</a:t>
            </a:r>
          </a:p>
          <a:p>
            <a:r>
              <a:rPr lang="en-US" dirty="0">
                <a:solidFill>
                  <a:srgbClr val="008080"/>
                </a:solidFill>
                <a:latin typeface="Calibri" charset="0"/>
                <a:ea typeface="Calibri" charset="0"/>
                <a:cs typeface="Calibri" charset="0"/>
              </a:rPr>
              <a:t>&lt;/</a:t>
            </a:r>
            <a:r>
              <a:rPr lang="en-US" dirty="0">
                <a:solidFill>
                  <a:srgbClr val="3F7F7F"/>
                </a:solidFill>
                <a:latin typeface="Calibri" charset="0"/>
                <a:ea typeface="Calibri" charset="0"/>
                <a:cs typeface="Calibri" charset="0"/>
              </a:rPr>
              <a:t>dependencies</a:t>
            </a:r>
            <a:r>
              <a:rPr lang="en-US" dirty="0">
                <a:solidFill>
                  <a:srgbClr val="008080"/>
                </a:solidFill>
                <a:latin typeface="Calibri" charset="0"/>
                <a:ea typeface="Calibri" charset="0"/>
                <a:cs typeface="Calibri" charset="0"/>
              </a:rPr>
              <a:t>&gt;</a:t>
            </a:r>
          </a:p>
          <a:p>
            <a:r>
              <a:rPr lang="en-US" dirty="0">
                <a:solidFill>
                  <a:srgbClr val="008080"/>
                </a:solidFill>
                <a:latin typeface="Calibri" charset="0"/>
                <a:ea typeface="Calibri" charset="0"/>
                <a:cs typeface="Calibri" charset="0"/>
              </a:rPr>
              <a:t>&lt;/</a:t>
            </a:r>
            <a:r>
              <a:rPr lang="en-US" dirty="0" err="1">
                <a:solidFill>
                  <a:srgbClr val="3F7F7F"/>
                </a:solidFill>
                <a:latin typeface="Calibri" charset="0"/>
                <a:ea typeface="Calibri" charset="0"/>
                <a:cs typeface="Calibri" charset="0"/>
              </a:rPr>
              <a:t>dependencyManagement</a:t>
            </a:r>
            <a:r>
              <a:rPr lang="en-US" dirty="0">
                <a:solidFill>
                  <a:srgbClr val="008080"/>
                </a:solidFill>
                <a:latin typeface="Calibri" charset="0"/>
                <a:ea typeface="Calibri" charset="0"/>
                <a:cs typeface="Calibri" charset="0"/>
              </a:rPr>
              <a:t>&gt;</a:t>
            </a:r>
            <a:r>
              <a:rPr lang="en-US" dirty="0">
                <a:solidFill>
                  <a:srgbClr val="000000"/>
                </a:solidFill>
                <a:latin typeface="Calibri" charset="0"/>
                <a:ea typeface="Calibri" charset="0"/>
                <a:cs typeface="Calibri" charset="0"/>
              </a:rPr>
              <a:t>	</a:t>
            </a:r>
            <a:endParaRPr lang="en-US" dirty="0">
              <a:latin typeface="Calibri" charset="0"/>
              <a:ea typeface="Calibri" charset="0"/>
              <a:cs typeface="Calibri" charset="0"/>
            </a:endParaRPr>
          </a:p>
        </p:txBody>
      </p:sp>
    </p:spTree>
    <p:extLst>
      <p:ext uri="{BB962C8B-B14F-4D97-AF65-F5344CB8AC3E}">
        <p14:creationId xmlns:p14="http://schemas.microsoft.com/office/powerpoint/2010/main" val="4895991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Create Eureka Clients </a:t>
            </a:r>
            <a:r>
              <a:rPr lang="mr-IN" dirty="0"/>
              <a:t>–</a:t>
            </a:r>
            <a:r>
              <a:rPr lang="en-US" dirty="0"/>
              <a:t> 2/2</a:t>
            </a:r>
          </a:p>
        </p:txBody>
      </p:sp>
      <p:sp>
        <p:nvSpPr>
          <p:cNvPr id="43010" name="Content Placeholder 2"/>
          <p:cNvSpPr>
            <a:spLocks noGrp="1"/>
          </p:cNvSpPr>
          <p:nvPr>
            <p:ph idx="1"/>
          </p:nvPr>
        </p:nvSpPr>
        <p:spPr>
          <a:xfrm>
            <a:off x="360363" y="609600"/>
            <a:ext cx="8643937" cy="6019800"/>
          </a:xfrm>
        </p:spPr>
        <p:txBody>
          <a:bodyPr>
            <a:normAutofit/>
          </a:bodyPr>
          <a:lstStyle/>
          <a:p>
            <a:pPr marL="342900" indent="-342900">
              <a:buFont typeface="Arial" charset="0"/>
              <a:buChar char="•"/>
            </a:pPr>
            <a:r>
              <a:rPr lang="en-US" altLang="en-US" sz="2200" dirty="0" err="1"/>
              <a:t>EmployeeProducer</a:t>
            </a:r>
            <a:r>
              <a:rPr lang="en-US" altLang="en-US" sz="2200" dirty="0"/>
              <a:t>  </a:t>
            </a:r>
            <a:r>
              <a:rPr lang="en-US" altLang="en-US" sz="2200" dirty="0" err="1"/>
              <a:t>application.properties</a:t>
            </a:r>
            <a:r>
              <a:rPr lang="en-US" altLang="en-US" sz="2200" dirty="0"/>
              <a:t> : </a:t>
            </a:r>
            <a:br>
              <a:rPr lang="en-US" altLang="en-US" sz="2200" dirty="0"/>
            </a:br>
            <a:r>
              <a:rPr lang="en-US" sz="2400" dirty="0" err="1"/>
              <a:t>spring.application.name</a:t>
            </a:r>
            <a:r>
              <a:rPr lang="en-US" sz="2400" dirty="0"/>
              <a:t>=employee-producer</a:t>
            </a:r>
          </a:p>
          <a:p>
            <a:pPr marL="342900" indent="-342900">
              <a:buFont typeface="Arial" charset="0"/>
              <a:buChar char="•"/>
            </a:pPr>
            <a:r>
              <a:rPr lang="en-US" altLang="en-US" sz="2400" dirty="0" err="1"/>
              <a:t>EmployeeConsumer</a:t>
            </a:r>
            <a:r>
              <a:rPr lang="en-US" altLang="en-US" sz="2400" dirty="0"/>
              <a:t>  </a:t>
            </a:r>
            <a:r>
              <a:rPr lang="en-US" altLang="en-US" sz="2400" dirty="0" err="1"/>
              <a:t>application.properties</a:t>
            </a:r>
            <a:r>
              <a:rPr lang="en-US" altLang="en-US" sz="2400" dirty="0"/>
              <a:t> : </a:t>
            </a:r>
            <a:br>
              <a:rPr lang="en-US" sz="2400" dirty="0"/>
            </a:br>
            <a:r>
              <a:rPr lang="en-US" dirty="0" err="1"/>
              <a:t>spring.application.name</a:t>
            </a:r>
            <a:r>
              <a:rPr lang="en-US" dirty="0"/>
              <a:t>=employee-consumer</a:t>
            </a:r>
          </a:p>
          <a:p>
            <a:pPr marL="342900" indent="-342900">
              <a:buFont typeface="Arial" charset="0"/>
              <a:buChar char="•"/>
            </a:pPr>
            <a:r>
              <a:rPr lang="en-US" altLang="en-US" sz="2000" dirty="0"/>
              <a:t>Add </a:t>
            </a:r>
            <a:r>
              <a:rPr lang="en-US" sz="2000" dirty="0"/>
              <a:t>@</a:t>
            </a:r>
            <a:r>
              <a:rPr lang="en-US" sz="2000" dirty="0" err="1"/>
              <a:t>EnableDiscoveryClient</a:t>
            </a:r>
            <a:r>
              <a:rPr lang="en-US" sz="2000" dirty="0"/>
              <a:t> on the class with main()</a:t>
            </a:r>
            <a:endParaRPr lang="en-US" altLang="en-US" sz="2200" dirty="0"/>
          </a:p>
          <a:p>
            <a:pPr marL="342900" indent="-342900">
              <a:buFont typeface="Arial" charset="0"/>
              <a:buChar char="•"/>
            </a:pPr>
            <a:r>
              <a:rPr lang="en-US" altLang="en-US" sz="2200" dirty="0"/>
              <a:t>Update The Following in </a:t>
            </a:r>
            <a:r>
              <a:rPr lang="en-US" altLang="en-US" sz="2200" dirty="0" err="1"/>
              <a:t>EmployeeConsumer</a:t>
            </a:r>
            <a:r>
              <a:rPr lang="en-US" altLang="en-US" sz="2200" dirty="0"/>
              <a:t>:</a:t>
            </a:r>
          </a:p>
          <a:p>
            <a:pPr marL="342900" indent="-342900">
              <a:buFont typeface="Arial" charset="0"/>
              <a:buChar char="•"/>
            </a:pPr>
            <a:endParaRPr lang="en-US" altLang="en-US" sz="2200" dirty="0"/>
          </a:p>
          <a:p>
            <a:pPr marL="342900" indent="-342900">
              <a:buFont typeface="Arial" charset="0"/>
              <a:buChar char="•"/>
            </a:pPr>
            <a:endParaRPr lang="en-US" altLang="en-US" sz="2200" dirty="0"/>
          </a:p>
          <a:p>
            <a:pPr marL="342900" indent="-342900">
              <a:buFont typeface="Arial" charset="0"/>
              <a:buChar char="•"/>
            </a:pPr>
            <a:endParaRPr lang="en-US" altLang="en-US" sz="2200" dirty="0"/>
          </a:p>
          <a:p>
            <a:pPr marL="342900" indent="-342900">
              <a:buFont typeface="Arial" charset="0"/>
              <a:buChar char="•"/>
            </a:pPr>
            <a:endParaRPr lang="en-US" altLang="en-US" sz="2200" dirty="0"/>
          </a:p>
          <a:p>
            <a:pPr marL="342900" indent="-342900">
              <a:buFont typeface="Arial" charset="0"/>
              <a:buChar char="•"/>
            </a:pPr>
            <a:r>
              <a:rPr lang="en-US" altLang="en-US" sz="2200" dirty="0"/>
              <a:t> </a:t>
            </a:r>
            <a:r>
              <a:rPr lang="en-US" altLang="en-US" sz="2200" dirty="0" err="1"/>
              <a:t>LoadBalanced</a:t>
            </a:r>
            <a:r>
              <a:rPr lang="en-US" altLang="en-US" sz="2200" dirty="0"/>
              <a:t> </a:t>
            </a:r>
            <a:r>
              <a:rPr lang="mr-IN" altLang="en-US" sz="2200" dirty="0"/>
              <a:t>–</a:t>
            </a:r>
            <a:r>
              <a:rPr lang="en-US" altLang="en-US" sz="2200" dirty="0"/>
              <a:t> Does client side load balancing in round-</a:t>
            </a:r>
            <a:r>
              <a:rPr lang="en-US" altLang="en-US" sz="2200" dirty="0" err="1"/>
              <a:t>robbin</a:t>
            </a:r>
            <a:r>
              <a:rPr lang="en-US" altLang="en-US" sz="2200" dirty="0"/>
              <a:t> fashion</a:t>
            </a:r>
          </a:p>
          <a:p>
            <a:pPr marL="342900" indent="-342900">
              <a:buFont typeface="Arial" charset="0"/>
              <a:buChar char="•"/>
            </a:pPr>
            <a:r>
              <a:rPr lang="en-US" altLang="en-US" sz="2200" dirty="0"/>
              <a:t>Update the </a:t>
            </a:r>
            <a:r>
              <a:rPr lang="en-US" altLang="en-US" sz="2200" dirty="0" err="1"/>
              <a:t>urls’s</a:t>
            </a:r>
            <a:r>
              <a:rPr lang="en-US" altLang="en-US" sz="2200" dirty="0"/>
              <a:t> in </a:t>
            </a:r>
            <a:r>
              <a:rPr lang="en-US" altLang="en-US" sz="2200" dirty="0" err="1"/>
              <a:t>EmployeeConsumer</a:t>
            </a:r>
            <a:r>
              <a:rPr lang="en-US" altLang="en-US" sz="2200" dirty="0"/>
              <a:t> -&gt; </a:t>
            </a:r>
            <a:br>
              <a:rPr lang="en-US" altLang="en-US" sz="2200" dirty="0"/>
            </a:br>
            <a:r>
              <a:rPr lang="en-US" sz="2400" dirty="0"/>
              <a:t>String </a:t>
            </a:r>
            <a:r>
              <a:rPr lang="en-US" sz="2400" dirty="0" err="1"/>
              <a:t>baseUrl</a:t>
            </a:r>
            <a:r>
              <a:rPr lang="en-US" sz="2400" dirty="0"/>
              <a:t> = "http://employee-producer/employees";</a:t>
            </a:r>
          </a:p>
          <a:p>
            <a:pPr marL="342900" indent="-342900">
              <a:buFont typeface="Arial" charset="0"/>
              <a:buChar char="•"/>
            </a:pPr>
            <a:r>
              <a:rPr lang="en-US" altLang="en-US" sz="2400" dirty="0"/>
              <a:t>Test it should perform as before.</a:t>
            </a:r>
            <a:endParaRPr lang="en-US" altLang="en-US" sz="2200" dirty="0"/>
          </a:p>
          <a:p>
            <a:pPr marL="342900" indent="-342900">
              <a:buFont typeface="Arial" charset="0"/>
              <a:buChar char="•"/>
            </a:pPr>
            <a:endParaRPr lang="en-US" altLang="en-US" sz="2200" dirty="0"/>
          </a:p>
        </p:txBody>
      </p:sp>
      <p:sp>
        <p:nvSpPr>
          <p:cNvPr id="8" name="Rectangle 7"/>
          <p:cNvSpPr/>
          <p:nvPr/>
        </p:nvSpPr>
        <p:spPr>
          <a:xfrm>
            <a:off x="2057400" y="2895600"/>
            <a:ext cx="4114800" cy="1477328"/>
          </a:xfrm>
          <a:prstGeom prst="rect">
            <a:avLst/>
          </a:prstGeom>
          <a:ln>
            <a:solidFill>
              <a:schemeClr val="accent1"/>
            </a:solidFill>
          </a:ln>
        </p:spPr>
        <p:txBody>
          <a:bodyPr wrap="square">
            <a:spAutoFit/>
          </a:bodyPr>
          <a:lstStyle/>
          <a:p>
            <a:r>
              <a:rPr lang="en-US" dirty="0">
                <a:solidFill>
                  <a:srgbClr val="646464"/>
                </a:solidFill>
                <a:latin typeface="Calibri" charset="0"/>
                <a:ea typeface="Calibri" charset="0"/>
                <a:cs typeface="Calibri" charset="0"/>
              </a:rPr>
              <a:t>@Bean</a:t>
            </a:r>
          </a:p>
          <a:p>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LoadBalanced</a:t>
            </a:r>
            <a:endParaRPr lang="en-US" dirty="0">
              <a:solidFill>
                <a:srgbClr val="646464"/>
              </a:solidFill>
              <a:latin typeface="Calibri" charset="0"/>
              <a:ea typeface="Calibri" charset="0"/>
              <a:cs typeface="Calibri" charset="0"/>
            </a:endParaRPr>
          </a:p>
          <a:p>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RestTemplate</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getRestTemplate</a:t>
            </a:r>
            <a:r>
              <a:rPr lang="en-US" b="1" dirty="0">
                <a:solidFill>
                  <a:srgbClr val="000000"/>
                </a:solidFill>
                <a:latin typeface="Calibri" charset="0"/>
                <a:ea typeface="Calibri" charset="0"/>
                <a:cs typeface="Calibri" charset="0"/>
              </a:rPr>
              <a:t>() </a:t>
            </a:r>
            <a:r>
              <a:rPr lang="en-US" dirty="0">
                <a:solidFill>
                  <a:srgbClr val="000000"/>
                </a:solidFill>
                <a:latin typeface="Calibri" charset="0"/>
                <a:ea typeface="Calibri" charset="0"/>
                <a:cs typeface="Calibri" charset="0"/>
              </a:rPr>
              <a:t>{</a:t>
            </a:r>
          </a:p>
          <a:p>
            <a:r>
              <a:rPr lang="en-US" b="1" dirty="0">
                <a:solidFill>
                  <a:srgbClr val="7F0055"/>
                </a:solidFill>
                <a:latin typeface="Calibri" charset="0"/>
                <a:ea typeface="Calibri" charset="0"/>
                <a:cs typeface="Calibri" charset="0"/>
              </a:rPr>
              <a:t>	return</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new</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RestTemplate</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a:t>
            </a:r>
            <a:endParaRPr lang="en-US" dirty="0">
              <a:latin typeface="Calibri" charset="0"/>
              <a:ea typeface="Calibri" charset="0"/>
              <a:cs typeface="Calibri" charset="0"/>
            </a:endParaRPr>
          </a:p>
        </p:txBody>
      </p:sp>
    </p:spTree>
    <p:extLst>
      <p:ext uri="{BB962C8B-B14F-4D97-AF65-F5344CB8AC3E}">
        <p14:creationId xmlns:p14="http://schemas.microsoft.com/office/powerpoint/2010/main" val="16420970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Feign Client</a:t>
            </a:r>
          </a:p>
        </p:txBody>
      </p:sp>
      <p:sp>
        <p:nvSpPr>
          <p:cNvPr id="43010" name="Content Placeholder 2"/>
          <p:cNvSpPr>
            <a:spLocks noGrp="1"/>
          </p:cNvSpPr>
          <p:nvPr>
            <p:ph idx="1"/>
          </p:nvPr>
        </p:nvSpPr>
        <p:spPr>
          <a:xfrm>
            <a:off x="360363" y="732471"/>
            <a:ext cx="8478837" cy="5058729"/>
          </a:xfrm>
        </p:spPr>
        <p:txBody>
          <a:bodyPr>
            <a:normAutofit/>
          </a:bodyPr>
          <a:lstStyle/>
          <a:p>
            <a:pPr marL="342900" indent="-342900">
              <a:buFont typeface="Arial" charset="0"/>
              <a:buChar char="•"/>
            </a:pPr>
            <a:r>
              <a:rPr lang="en-US" altLang="en-US" sz="2200" dirty="0"/>
              <a:t>Netflix provides Feign as an abstraction over REST-based calls, by which </a:t>
            </a:r>
            <a:r>
              <a:rPr lang="en-US" altLang="en-US" sz="2200" dirty="0" err="1"/>
              <a:t>microservices</a:t>
            </a:r>
            <a:r>
              <a:rPr lang="en-US" altLang="en-US" sz="2200" dirty="0"/>
              <a:t> can communicate with each other, but developers don't have to bother about REST internal details. </a:t>
            </a:r>
          </a:p>
          <a:p>
            <a:pPr marL="342900" indent="-342900">
              <a:buFont typeface="Arial" charset="0"/>
              <a:buChar char="•"/>
            </a:pPr>
            <a:r>
              <a:rPr lang="en-US" sz="2200" dirty="0"/>
              <a:t>Create an interface/contract, then Spring creates the original implementation on the fly, so a REST-based service call is abstracted from developers </a:t>
            </a:r>
          </a:p>
          <a:p>
            <a:pPr marL="342900" indent="-342900">
              <a:buFont typeface="Arial" charset="0"/>
              <a:buChar char="•"/>
            </a:pPr>
            <a:endParaRPr lang="en-US" altLang="en-US" sz="2200" dirty="0"/>
          </a:p>
        </p:txBody>
      </p:sp>
    </p:spTree>
    <p:extLst>
      <p:ext uri="{BB962C8B-B14F-4D97-AF65-F5344CB8AC3E}">
        <p14:creationId xmlns:p14="http://schemas.microsoft.com/office/powerpoint/2010/main" val="10774195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Enable Feign Client</a:t>
            </a:r>
          </a:p>
        </p:txBody>
      </p:sp>
      <p:sp>
        <p:nvSpPr>
          <p:cNvPr id="43010" name="Content Placeholder 2"/>
          <p:cNvSpPr>
            <a:spLocks noGrp="1"/>
          </p:cNvSpPr>
          <p:nvPr>
            <p:ph idx="1"/>
          </p:nvPr>
        </p:nvSpPr>
        <p:spPr>
          <a:xfrm>
            <a:off x="360363" y="732471"/>
            <a:ext cx="8326437" cy="2467929"/>
          </a:xfrm>
        </p:spPr>
        <p:txBody>
          <a:bodyPr>
            <a:normAutofit/>
          </a:bodyPr>
          <a:lstStyle/>
          <a:p>
            <a:pPr marL="342900" indent="-342900">
              <a:buFont typeface="Arial" charset="0"/>
              <a:buChar char="•"/>
            </a:pPr>
            <a:r>
              <a:rPr lang="en-US" altLang="en-US" dirty="0"/>
              <a:t>Add following dependency :</a:t>
            </a:r>
            <a:br>
              <a:rPr lang="en-US" altLang="en-US" dirty="0"/>
            </a:br>
            <a:r>
              <a:rPr lang="en-US" altLang="en-US" dirty="0"/>
              <a:t>&lt;dependency&gt;&lt;</a:t>
            </a:r>
            <a:r>
              <a:rPr lang="en-US" altLang="en-US" dirty="0" err="1"/>
              <a:t>groupId</a:t>
            </a:r>
            <a:r>
              <a:rPr lang="en-US" altLang="en-US" dirty="0"/>
              <a:t>&gt;</a:t>
            </a:r>
            <a:r>
              <a:rPr lang="en-US" altLang="en-US" dirty="0" err="1"/>
              <a:t>org.springframework.cloud</a:t>
            </a:r>
            <a:r>
              <a:rPr lang="en-US" altLang="en-US" dirty="0"/>
              <a:t>&lt;/</a:t>
            </a:r>
            <a:r>
              <a:rPr lang="en-US" altLang="en-US" dirty="0" err="1"/>
              <a:t>groupId</a:t>
            </a:r>
            <a:r>
              <a:rPr lang="en-US" altLang="en-US" dirty="0"/>
              <a:t>&gt;</a:t>
            </a:r>
            <a:br>
              <a:rPr lang="en-US" altLang="en-US" dirty="0"/>
            </a:br>
            <a:r>
              <a:rPr lang="en-US" altLang="en-US" dirty="0"/>
              <a:t>&lt;</a:t>
            </a:r>
            <a:r>
              <a:rPr lang="en-US" altLang="en-US" dirty="0" err="1"/>
              <a:t>artifactId</a:t>
            </a:r>
            <a:r>
              <a:rPr lang="en-US" altLang="en-US" dirty="0"/>
              <a:t>&gt;spring-cloud-starter-feign&lt;/</a:t>
            </a:r>
            <a:r>
              <a:rPr lang="en-US" altLang="en-US" dirty="0" err="1"/>
              <a:t>artifactId</a:t>
            </a:r>
            <a:r>
              <a:rPr lang="en-US" altLang="en-US" dirty="0"/>
              <a:t>&gt;</a:t>
            </a:r>
            <a:br>
              <a:rPr lang="en-US" altLang="en-US" dirty="0"/>
            </a:br>
            <a:r>
              <a:rPr lang="en-US" altLang="en-US" dirty="0"/>
              <a:t>&lt;version&gt;1.4.7.RELEASE&lt;/version&gt;&lt;/dependency&gt;</a:t>
            </a:r>
          </a:p>
          <a:p>
            <a:pPr marL="342900" indent="-342900">
              <a:buFont typeface="Arial" charset="0"/>
              <a:buChar char="•"/>
            </a:pPr>
            <a:r>
              <a:rPr lang="en-US" altLang="en-US" dirty="0"/>
              <a:t>Add </a:t>
            </a:r>
            <a:r>
              <a:rPr lang="en-US" dirty="0"/>
              <a:t>@</a:t>
            </a:r>
            <a:r>
              <a:rPr lang="en-US" dirty="0" err="1"/>
              <a:t>EnableFeignClients</a:t>
            </a:r>
            <a:r>
              <a:rPr lang="en-US" dirty="0"/>
              <a:t> on the class with main()</a:t>
            </a:r>
          </a:p>
          <a:p>
            <a:pPr marL="342900" indent="-342900">
              <a:buFont typeface="Arial" charset="0"/>
              <a:buChar char="•"/>
            </a:pPr>
            <a:r>
              <a:rPr lang="en-US" altLang="en-US" dirty="0"/>
              <a:t>Create an interface as follows:</a:t>
            </a:r>
          </a:p>
        </p:txBody>
      </p:sp>
      <p:sp>
        <p:nvSpPr>
          <p:cNvPr id="4" name="Rectangle 3"/>
          <p:cNvSpPr/>
          <p:nvPr/>
        </p:nvSpPr>
        <p:spPr>
          <a:xfrm>
            <a:off x="1165225" y="2590800"/>
            <a:ext cx="6858000" cy="1754326"/>
          </a:xfrm>
          <a:prstGeom prst="rect">
            <a:avLst/>
          </a:prstGeom>
          <a:ln>
            <a:solidFill>
              <a:schemeClr val="accent1"/>
            </a:solidFill>
          </a:ln>
        </p:spPr>
        <p:txBody>
          <a:bodyPr wrap="square">
            <a:spAutoFit/>
          </a:bodyPr>
          <a:lstStyle/>
          <a:p>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FeignClient</a:t>
            </a:r>
            <a:r>
              <a:rPr lang="en-US" dirty="0">
                <a:solidFill>
                  <a:srgbClr val="000000"/>
                </a:solidFill>
                <a:latin typeface="Calibri" charset="0"/>
                <a:ea typeface="Calibri" charset="0"/>
                <a:cs typeface="Calibri" charset="0"/>
              </a:rPr>
              <a:t>(name = </a:t>
            </a:r>
            <a:r>
              <a:rPr lang="en-US" dirty="0">
                <a:solidFill>
                  <a:srgbClr val="2A00FF"/>
                </a:solidFill>
                <a:latin typeface="Calibri" charset="0"/>
                <a:ea typeface="Calibri" charset="0"/>
                <a:cs typeface="Calibri" charset="0"/>
              </a:rPr>
              <a:t>"employee-producer"</a:t>
            </a:r>
            <a:r>
              <a:rPr lang="en-US" dirty="0">
                <a:solidFill>
                  <a:srgbClr val="000000"/>
                </a:solidFill>
                <a:latin typeface="Calibri" charset="0"/>
                <a:ea typeface="Calibri" charset="0"/>
                <a:cs typeface="Calibri" charset="0"/>
              </a:rPr>
              <a:t>)</a:t>
            </a:r>
          </a:p>
          <a:p>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interface</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EmployeeConsumerFeign</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RequestMapping</a:t>
            </a:r>
            <a:r>
              <a:rPr lang="en-US" dirty="0">
                <a:solidFill>
                  <a:srgbClr val="000000"/>
                </a:solidFill>
                <a:latin typeface="Calibri" charset="0"/>
                <a:ea typeface="Calibri" charset="0"/>
                <a:cs typeface="Calibri" charset="0"/>
              </a:rPr>
              <a:t>(</a:t>
            </a:r>
            <a:r>
              <a:rPr lang="en-US" dirty="0">
                <a:solidFill>
                  <a:srgbClr val="2A00FF"/>
                </a:solidFill>
                <a:latin typeface="Calibri" charset="0"/>
                <a:ea typeface="Calibri" charset="0"/>
                <a:cs typeface="Calibri" charset="0"/>
              </a:rPr>
              <a:t>"/</a:t>
            </a:r>
            <a:r>
              <a:rPr lang="en-US" dirty="0" err="1">
                <a:solidFill>
                  <a:srgbClr val="2A00FF"/>
                </a:solidFill>
                <a:latin typeface="Calibri" charset="0"/>
                <a:ea typeface="Calibri" charset="0"/>
                <a:cs typeface="Calibri" charset="0"/>
              </a:rPr>
              <a:t>empdetails</a:t>
            </a:r>
            <a:r>
              <a:rPr lang="en-US" dirty="0">
                <a:solidFill>
                  <a:srgbClr val="2A00FF"/>
                </a:solidFill>
                <a:latin typeface="Calibri" charset="0"/>
                <a:ea typeface="Calibri" charset="0"/>
                <a:cs typeface="Calibri" charset="0"/>
              </a:rPr>
              <a:t>"</a:t>
            </a:r>
            <a:r>
              <a:rPr lang="en-US"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Employee </a:t>
            </a:r>
            <a:r>
              <a:rPr lang="en-US" b="1" dirty="0" err="1">
                <a:solidFill>
                  <a:srgbClr val="000000"/>
                </a:solidFill>
                <a:latin typeface="Calibri" charset="0"/>
                <a:ea typeface="Calibri" charset="0"/>
                <a:cs typeface="Calibri" charset="0"/>
              </a:rPr>
              <a:t>getEmployee</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RequestMapping</a:t>
            </a:r>
            <a:r>
              <a:rPr lang="en-US" dirty="0">
                <a:solidFill>
                  <a:srgbClr val="000000"/>
                </a:solidFill>
                <a:latin typeface="Calibri" charset="0"/>
                <a:ea typeface="Calibri" charset="0"/>
                <a:cs typeface="Calibri" charset="0"/>
              </a:rPr>
              <a:t>(</a:t>
            </a:r>
            <a:r>
              <a:rPr lang="en-US" dirty="0">
                <a:solidFill>
                  <a:srgbClr val="2A00FF"/>
                </a:solidFill>
                <a:latin typeface="Calibri" charset="0"/>
                <a:ea typeface="Calibri" charset="0"/>
                <a:cs typeface="Calibri" charset="0"/>
              </a:rPr>
              <a:t>"/</a:t>
            </a:r>
            <a:r>
              <a:rPr lang="en-US" dirty="0" err="1">
                <a:solidFill>
                  <a:srgbClr val="2A00FF"/>
                </a:solidFill>
                <a:latin typeface="Calibri" charset="0"/>
                <a:ea typeface="Calibri" charset="0"/>
                <a:cs typeface="Calibri" charset="0"/>
              </a:rPr>
              <a:t>emps</a:t>
            </a:r>
            <a:r>
              <a:rPr lang="en-US" dirty="0">
                <a:solidFill>
                  <a:srgbClr val="2A00FF"/>
                </a:solidFill>
                <a:latin typeface="Calibri" charset="0"/>
                <a:ea typeface="Calibri" charset="0"/>
                <a:cs typeface="Calibri" charset="0"/>
              </a:rPr>
              <a:t>"</a:t>
            </a:r>
            <a:r>
              <a:rPr lang="en-US"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EmployeeList</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getEmployees</a:t>
            </a:r>
            <a:r>
              <a:rPr lang="en-US" b="1" dirty="0">
                <a:solidFill>
                  <a:srgbClr val="000000"/>
                </a:solidFill>
                <a:latin typeface="Calibri" charset="0"/>
                <a:ea typeface="Calibri" charset="0"/>
                <a:cs typeface="Calibri" charset="0"/>
              </a:rPr>
              <a:t>(); </a:t>
            </a:r>
            <a:r>
              <a:rPr lang="en-US" dirty="0">
                <a:solidFill>
                  <a:srgbClr val="000000"/>
                </a:solidFill>
                <a:latin typeface="Calibri" charset="0"/>
                <a:ea typeface="Calibri" charset="0"/>
                <a:cs typeface="Calibri" charset="0"/>
              </a:rPr>
              <a:t>}</a:t>
            </a:r>
            <a:endParaRPr lang="en-US" dirty="0">
              <a:latin typeface="Calibri" charset="0"/>
              <a:ea typeface="Calibri" charset="0"/>
              <a:cs typeface="Calibri" charset="0"/>
            </a:endParaRPr>
          </a:p>
        </p:txBody>
      </p:sp>
      <p:sp>
        <p:nvSpPr>
          <p:cNvPr id="5" name="Rectangle 4"/>
          <p:cNvSpPr/>
          <p:nvPr/>
        </p:nvSpPr>
        <p:spPr>
          <a:xfrm>
            <a:off x="364110" y="4343400"/>
            <a:ext cx="8017889" cy="646331"/>
          </a:xfrm>
          <a:prstGeom prst="rect">
            <a:avLst/>
          </a:prstGeom>
        </p:spPr>
        <p:txBody>
          <a:bodyPr wrap="square">
            <a:spAutoFit/>
          </a:bodyPr>
          <a:lstStyle/>
          <a:p>
            <a:pPr marL="342900" indent="-342900">
              <a:buFont typeface="Arial" charset="0"/>
              <a:buChar char="•"/>
            </a:pPr>
            <a:r>
              <a:rPr lang="en-US" altLang="en-US" dirty="0" err="1"/>
              <a:t>Autowire</a:t>
            </a:r>
            <a:r>
              <a:rPr lang="en-US" altLang="en-US" dirty="0"/>
              <a:t> this interface in </a:t>
            </a:r>
            <a:r>
              <a:rPr lang="en-US" altLang="en-US" dirty="0" err="1"/>
              <a:t>EmployeeConsumerResource</a:t>
            </a:r>
            <a:r>
              <a:rPr lang="en-US" altLang="en-US" dirty="0"/>
              <a:t> class:</a:t>
            </a:r>
            <a:br>
              <a:rPr lang="en-US" altLang="en-US" dirty="0"/>
            </a:br>
            <a:endParaRPr lang="en-US" altLang="en-US" dirty="0"/>
          </a:p>
        </p:txBody>
      </p:sp>
      <p:sp>
        <p:nvSpPr>
          <p:cNvPr id="6" name="Rectangle 5"/>
          <p:cNvSpPr/>
          <p:nvPr/>
        </p:nvSpPr>
        <p:spPr>
          <a:xfrm>
            <a:off x="1676400" y="4572000"/>
            <a:ext cx="5562600" cy="646331"/>
          </a:xfrm>
          <a:prstGeom prst="rect">
            <a:avLst/>
          </a:prstGeom>
        </p:spPr>
        <p:txBody>
          <a:bodyPr wrap="square">
            <a:spAutoFit/>
          </a:bodyPr>
          <a:lstStyle/>
          <a:p>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Autowired</a:t>
            </a:r>
            <a:endParaRPr lang="en-US" dirty="0">
              <a:solidFill>
                <a:srgbClr val="646464"/>
              </a:solidFill>
              <a:latin typeface="Calibri" charset="0"/>
              <a:ea typeface="Calibri" charset="0"/>
              <a:cs typeface="Calibri" charset="0"/>
            </a:endParaRPr>
          </a:p>
          <a:p>
            <a:r>
              <a:rPr lang="en-US" b="1" dirty="0">
                <a:solidFill>
                  <a:srgbClr val="7F0055"/>
                </a:solidFill>
                <a:latin typeface="Calibri" charset="0"/>
                <a:ea typeface="Calibri" charset="0"/>
                <a:cs typeface="Calibri" charset="0"/>
              </a:rPr>
              <a:t>private</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EmployeeConsumerFeign</a:t>
            </a:r>
            <a:r>
              <a:rPr lang="en-US" b="1" dirty="0">
                <a:solidFill>
                  <a:srgbClr val="000000"/>
                </a:solidFill>
                <a:latin typeface="Calibri" charset="0"/>
                <a:ea typeface="Calibri" charset="0"/>
                <a:cs typeface="Calibri" charset="0"/>
              </a:rPr>
              <a:t> </a:t>
            </a:r>
            <a:r>
              <a:rPr lang="en-US" b="1" dirty="0">
                <a:solidFill>
                  <a:srgbClr val="0000C0"/>
                </a:solidFill>
                <a:latin typeface="Calibri" charset="0"/>
                <a:ea typeface="Calibri" charset="0"/>
                <a:cs typeface="Calibri" charset="0"/>
              </a:rPr>
              <a:t>feign</a:t>
            </a:r>
            <a:r>
              <a:rPr lang="en-US" b="1" dirty="0">
                <a:solidFill>
                  <a:srgbClr val="000000"/>
                </a:solidFill>
                <a:latin typeface="Calibri" charset="0"/>
                <a:ea typeface="Calibri" charset="0"/>
                <a:cs typeface="Calibri" charset="0"/>
              </a:rPr>
              <a:t>;</a:t>
            </a:r>
            <a:endParaRPr lang="en-US" dirty="0">
              <a:latin typeface="Calibri" charset="0"/>
              <a:ea typeface="Calibri" charset="0"/>
              <a:cs typeface="Calibri" charset="0"/>
            </a:endParaRPr>
          </a:p>
        </p:txBody>
      </p:sp>
      <p:sp>
        <p:nvSpPr>
          <p:cNvPr id="8" name="Rectangle 7"/>
          <p:cNvSpPr/>
          <p:nvPr/>
        </p:nvSpPr>
        <p:spPr>
          <a:xfrm>
            <a:off x="715454" y="5552182"/>
            <a:ext cx="7315200" cy="1077218"/>
          </a:xfrm>
          <a:prstGeom prst="rect">
            <a:avLst/>
          </a:prstGeom>
          <a:ln>
            <a:solidFill>
              <a:schemeClr val="accent1"/>
            </a:solidFill>
          </a:ln>
        </p:spPr>
        <p:txBody>
          <a:bodyPr wrap="square">
            <a:spAutoFit/>
          </a:bodyPr>
          <a:lstStyle/>
          <a:p>
            <a:r>
              <a:rPr lang="en-US" sz="1600" dirty="0">
                <a:solidFill>
                  <a:srgbClr val="646464"/>
                </a:solidFill>
                <a:latin typeface="Calibri" charset="0"/>
                <a:ea typeface="Calibri" charset="0"/>
                <a:cs typeface="Calibri" charset="0"/>
              </a:rPr>
              <a:t>@</a:t>
            </a:r>
            <a:r>
              <a:rPr lang="en-US" sz="1600" dirty="0" err="1">
                <a:solidFill>
                  <a:srgbClr val="646464"/>
                </a:solidFill>
                <a:latin typeface="Calibri" charset="0"/>
                <a:ea typeface="Calibri" charset="0"/>
                <a:cs typeface="Calibri" charset="0"/>
              </a:rPr>
              <a:t>RequestMapping</a:t>
            </a:r>
            <a:r>
              <a:rPr lang="en-US" sz="1600" dirty="0">
                <a:solidFill>
                  <a:srgbClr val="000000"/>
                </a:solidFill>
                <a:latin typeface="Calibri" charset="0"/>
                <a:ea typeface="Calibri" charset="0"/>
                <a:cs typeface="Calibri" charset="0"/>
              </a:rPr>
              <a:t>(</a:t>
            </a:r>
            <a:r>
              <a:rPr lang="en-US" sz="1600" dirty="0">
                <a:solidFill>
                  <a:srgbClr val="2A00FF"/>
                </a:solidFill>
                <a:latin typeface="Calibri" charset="0"/>
                <a:ea typeface="Calibri" charset="0"/>
                <a:cs typeface="Calibri" charset="0"/>
              </a:rPr>
              <a:t>"/</a:t>
            </a:r>
            <a:r>
              <a:rPr lang="en-US" sz="1600" dirty="0" err="1">
                <a:solidFill>
                  <a:srgbClr val="2A00FF"/>
                </a:solidFill>
                <a:latin typeface="Calibri" charset="0"/>
                <a:ea typeface="Calibri" charset="0"/>
                <a:cs typeface="Calibri" charset="0"/>
              </a:rPr>
              <a:t>emps</a:t>
            </a:r>
            <a:r>
              <a:rPr lang="en-US" sz="1600" dirty="0">
                <a:solidFill>
                  <a:srgbClr val="2A00FF"/>
                </a:solidFill>
                <a:latin typeface="Calibri" charset="0"/>
                <a:ea typeface="Calibri" charset="0"/>
                <a:cs typeface="Calibri" charset="0"/>
              </a:rPr>
              <a:t>"</a:t>
            </a:r>
            <a:r>
              <a:rPr lang="en-US" sz="1600" dirty="0">
                <a:solidFill>
                  <a:srgbClr val="000000"/>
                </a:solidFill>
                <a:latin typeface="Calibri" charset="0"/>
                <a:ea typeface="Calibri" charset="0"/>
                <a:cs typeface="Calibri" charset="0"/>
              </a:rPr>
              <a:t>)</a:t>
            </a:r>
          </a:p>
          <a:p>
            <a:r>
              <a:rPr lang="en-US" sz="1600" b="1" dirty="0">
                <a:solidFill>
                  <a:srgbClr val="7F0055"/>
                </a:solidFill>
                <a:latin typeface="Calibri" charset="0"/>
                <a:ea typeface="Calibri" charset="0"/>
                <a:cs typeface="Calibri" charset="0"/>
              </a:rPr>
              <a:t>public</a:t>
            </a:r>
            <a:r>
              <a:rPr lang="en-US" sz="1600" b="1" dirty="0">
                <a:solidFill>
                  <a:srgbClr val="000000"/>
                </a:solidFill>
                <a:latin typeface="Calibri" charset="0"/>
                <a:ea typeface="Calibri" charset="0"/>
                <a:cs typeface="Calibri" charset="0"/>
              </a:rPr>
              <a:t> </a:t>
            </a:r>
            <a:r>
              <a:rPr lang="en-US" sz="1600" b="1" dirty="0" err="1">
                <a:solidFill>
                  <a:srgbClr val="000000"/>
                </a:solidFill>
                <a:latin typeface="Calibri" charset="0"/>
                <a:ea typeface="Calibri" charset="0"/>
                <a:cs typeface="Calibri" charset="0"/>
              </a:rPr>
              <a:t>EmployeeList</a:t>
            </a:r>
            <a:r>
              <a:rPr lang="en-US" sz="1600" b="1" dirty="0">
                <a:solidFill>
                  <a:srgbClr val="000000"/>
                </a:solidFill>
                <a:latin typeface="Calibri" charset="0"/>
                <a:ea typeface="Calibri" charset="0"/>
                <a:cs typeface="Calibri" charset="0"/>
              </a:rPr>
              <a:t> </a:t>
            </a:r>
            <a:r>
              <a:rPr lang="en-US" sz="1600" b="1" dirty="0" err="1">
                <a:solidFill>
                  <a:srgbClr val="000000"/>
                </a:solidFill>
                <a:latin typeface="Calibri" charset="0"/>
                <a:ea typeface="Calibri" charset="0"/>
                <a:cs typeface="Calibri" charset="0"/>
              </a:rPr>
              <a:t>getAllEmployees</a:t>
            </a:r>
            <a:r>
              <a:rPr lang="en-US" sz="1600" b="1" dirty="0">
                <a:solidFill>
                  <a:srgbClr val="000000"/>
                </a:solidFill>
                <a:latin typeface="Calibri" charset="0"/>
                <a:ea typeface="Calibri" charset="0"/>
                <a:cs typeface="Calibri" charset="0"/>
              </a:rPr>
              <a:t>() </a:t>
            </a:r>
            <a:r>
              <a:rPr lang="en-US" sz="1600" b="1" dirty="0">
                <a:solidFill>
                  <a:srgbClr val="7F0055"/>
                </a:solidFill>
                <a:latin typeface="Calibri" charset="0"/>
                <a:ea typeface="Calibri" charset="0"/>
                <a:cs typeface="Calibri" charset="0"/>
              </a:rPr>
              <a:t>throws</a:t>
            </a:r>
            <a:r>
              <a:rPr lang="en-US" sz="1600" b="1" dirty="0">
                <a:solidFill>
                  <a:srgbClr val="000000"/>
                </a:solidFill>
                <a:latin typeface="Calibri" charset="0"/>
                <a:ea typeface="Calibri" charset="0"/>
                <a:cs typeface="Calibri" charset="0"/>
              </a:rPr>
              <a:t> </a:t>
            </a:r>
            <a:r>
              <a:rPr lang="en-US" sz="1600" b="1" dirty="0" err="1">
                <a:solidFill>
                  <a:srgbClr val="000000"/>
                </a:solidFill>
                <a:latin typeface="Calibri" charset="0"/>
                <a:ea typeface="Calibri" charset="0"/>
                <a:cs typeface="Calibri" charset="0"/>
              </a:rPr>
              <a:t>RestClientException</a:t>
            </a:r>
            <a:r>
              <a:rPr lang="en-US" sz="1600" b="1" dirty="0">
                <a:solidFill>
                  <a:srgbClr val="000000"/>
                </a:solidFill>
                <a:latin typeface="Calibri" charset="0"/>
                <a:ea typeface="Calibri" charset="0"/>
                <a:cs typeface="Calibri" charset="0"/>
              </a:rPr>
              <a:t>, </a:t>
            </a:r>
            <a:r>
              <a:rPr lang="en-US" sz="1600" b="1" dirty="0" err="1">
                <a:solidFill>
                  <a:srgbClr val="000000"/>
                </a:solidFill>
                <a:latin typeface="Calibri" charset="0"/>
                <a:ea typeface="Calibri" charset="0"/>
                <a:cs typeface="Calibri" charset="0"/>
              </a:rPr>
              <a:t>IOException</a:t>
            </a:r>
            <a:r>
              <a:rPr lang="en-US" sz="1600" b="1" dirty="0">
                <a:solidFill>
                  <a:srgbClr val="000000"/>
                </a:solidFill>
                <a:latin typeface="Calibri" charset="0"/>
                <a:ea typeface="Calibri" charset="0"/>
                <a:cs typeface="Calibri" charset="0"/>
              </a:rPr>
              <a:t> {</a:t>
            </a:r>
          </a:p>
          <a:p>
            <a:r>
              <a:rPr lang="en-US" sz="1600" b="1" dirty="0">
                <a:solidFill>
                  <a:srgbClr val="7F0055"/>
                </a:solidFill>
                <a:latin typeface="Calibri" charset="0"/>
                <a:ea typeface="Calibri" charset="0"/>
                <a:cs typeface="Calibri" charset="0"/>
              </a:rPr>
              <a:t>	return</a:t>
            </a:r>
            <a:r>
              <a:rPr lang="en-US" sz="1600" b="1" dirty="0">
                <a:solidFill>
                  <a:srgbClr val="000000"/>
                </a:solidFill>
                <a:latin typeface="Calibri" charset="0"/>
                <a:ea typeface="Calibri" charset="0"/>
                <a:cs typeface="Calibri" charset="0"/>
              </a:rPr>
              <a:t> </a:t>
            </a:r>
            <a:r>
              <a:rPr lang="en-US" sz="1600" b="1" dirty="0" err="1">
                <a:solidFill>
                  <a:srgbClr val="6A3E3E"/>
                </a:solidFill>
                <a:latin typeface="Calibri" charset="0"/>
                <a:ea typeface="Calibri" charset="0"/>
                <a:cs typeface="Calibri" charset="0"/>
              </a:rPr>
              <a:t>feign.getEmployees</a:t>
            </a:r>
            <a:r>
              <a:rPr lang="en-US" sz="1600" b="1" dirty="0">
                <a:solidFill>
                  <a:srgbClr val="6A3E3E"/>
                </a:solidFill>
                <a:latin typeface="Calibri" charset="0"/>
                <a:ea typeface="Calibri" charset="0"/>
                <a:cs typeface="Calibri" charset="0"/>
              </a:rPr>
              <a:t>()</a:t>
            </a:r>
            <a:r>
              <a:rPr lang="en-US" sz="1600" b="1" dirty="0">
                <a:solidFill>
                  <a:srgbClr val="000000"/>
                </a:solidFill>
                <a:latin typeface="Calibri" charset="0"/>
                <a:ea typeface="Calibri" charset="0"/>
                <a:cs typeface="Calibri" charset="0"/>
              </a:rPr>
              <a:t>;</a:t>
            </a:r>
          </a:p>
          <a:p>
            <a:r>
              <a:rPr lang="en-US" sz="1600" dirty="0">
                <a:solidFill>
                  <a:srgbClr val="000000"/>
                </a:solidFill>
                <a:latin typeface="Calibri" charset="0"/>
                <a:ea typeface="Calibri" charset="0"/>
                <a:cs typeface="Calibri" charset="0"/>
              </a:rPr>
              <a:t>}</a:t>
            </a:r>
            <a:endParaRPr lang="en-US" sz="1600" dirty="0">
              <a:latin typeface="Calibri" charset="0"/>
              <a:ea typeface="Calibri" charset="0"/>
              <a:cs typeface="Calibri" charset="0"/>
            </a:endParaRPr>
          </a:p>
        </p:txBody>
      </p:sp>
      <p:sp>
        <p:nvSpPr>
          <p:cNvPr id="9" name="Rectangle 8"/>
          <p:cNvSpPr/>
          <p:nvPr/>
        </p:nvSpPr>
        <p:spPr>
          <a:xfrm>
            <a:off x="448756" y="5148671"/>
            <a:ext cx="7933244" cy="369332"/>
          </a:xfrm>
          <a:prstGeom prst="rect">
            <a:avLst/>
          </a:prstGeom>
        </p:spPr>
        <p:txBody>
          <a:bodyPr wrap="square">
            <a:spAutoFit/>
          </a:bodyPr>
          <a:lstStyle/>
          <a:p>
            <a:pPr marL="342900" indent="-342900">
              <a:buFont typeface="Arial" charset="0"/>
              <a:buChar char="•"/>
            </a:pPr>
            <a:r>
              <a:rPr lang="en-US" altLang="en-US" dirty="0"/>
              <a:t>Update the </a:t>
            </a:r>
            <a:r>
              <a:rPr lang="en-US" altLang="en-US" dirty="0" err="1"/>
              <a:t>getAllEmployees</a:t>
            </a:r>
            <a:r>
              <a:rPr lang="en-US" altLang="en-US" dirty="0"/>
              <a:t>() </a:t>
            </a:r>
            <a:r>
              <a:rPr lang="en-US" altLang="en-US"/>
              <a:t>to access the feign client:</a:t>
            </a:r>
            <a:endParaRPr lang="en-US" altLang="en-US" dirty="0"/>
          </a:p>
        </p:txBody>
      </p:sp>
    </p:spTree>
    <p:extLst>
      <p:ext uri="{BB962C8B-B14F-4D97-AF65-F5344CB8AC3E}">
        <p14:creationId xmlns:p14="http://schemas.microsoft.com/office/powerpoint/2010/main" val="21349440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Multiple Eureka Servers</a:t>
            </a:r>
          </a:p>
        </p:txBody>
      </p:sp>
      <p:sp>
        <p:nvSpPr>
          <p:cNvPr id="43010" name="Content Placeholder 2"/>
          <p:cNvSpPr>
            <a:spLocks noGrp="1"/>
          </p:cNvSpPr>
          <p:nvPr>
            <p:ph idx="1"/>
          </p:nvPr>
        </p:nvSpPr>
        <p:spPr>
          <a:xfrm>
            <a:off x="360363" y="732471"/>
            <a:ext cx="8326437" cy="410529"/>
          </a:xfrm>
        </p:spPr>
        <p:txBody>
          <a:bodyPr>
            <a:normAutofit/>
          </a:bodyPr>
          <a:lstStyle/>
          <a:p>
            <a:pPr marL="342900" indent="-342900">
              <a:buFont typeface="Arial" charset="0"/>
              <a:buChar char="•"/>
            </a:pPr>
            <a:r>
              <a:rPr lang="en-US" altLang="en-US" dirty="0"/>
              <a:t>Server 1</a:t>
            </a:r>
          </a:p>
        </p:txBody>
      </p:sp>
      <p:sp>
        <p:nvSpPr>
          <p:cNvPr id="4" name="Rectangle 3"/>
          <p:cNvSpPr/>
          <p:nvPr/>
        </p:nvSpPr>
        <p:spPr>
          <a:xfrm>
            <a:off x="2069300" y="683796"/>
            <a:ext cx="6858000" cy="2031325"/>
          </a:xfrm>
          <a:prstGeom prst="rect">
            <a:avLst/>
          </a:prstGeom>
          <a:ln>
            <a:solidFill>
              <a:schemeClr val="accent1"/>
            </a:solidFill>
          </a:ln>
        </p:spPr>
        <p:txBody>
          <a:bodyPr wrap="square">
            <a:spAutoFit/>
          </a:bodyPr>
          <a:lstStyle/>
          <a:p>
            <a:r>
              <a:rPr lang="en-IN" dirty="0" err="1"/>
              <a:t>spring.application.name</a:t>
            </a:r>
            <a:r>
              <a:rPr lang="en-IN" dirty="0"/>
              <a:t>=eureka-naming-server</a:t>
            </a:r>
            <a:br>
              <a:rPr lang="en-IN" dirty="0"/>
            </a:br>
            <a:r>
              <a:rPr lang="en-IN" dirty="0" err="1"/>
              <a:t>server.port</a:t>
            </a:r>
            <a:r>
              <a:rPr lang="en-IN" dirty="0"/>
              <a:t>=8761</a:t>
            </a:r>
            <a:br>
              <a:rPr lang="en-IN" dirty="0"/>
            </a:br>
            <a:r>
              <a:rPr lang="en-IN" dirty="0" err="1"/>
              <a:t>eureka.instance.hostname:localhost</a:t>
            </a:r>
            <a:br>
              <a:rPr lang="en-IN" dirty="0"/>
            </a:br>
            <a:r>
              <a:rPr lang="en-IN" dirty="0" err="1"/>
              <a:t>eureka.client.serviceUrl.defaultZone:http</a:t>
            </a:r>
            <a:r>
              <a:rPr lang="en-IN" dirty="0"/>
              <a:t>://localhost:8762/eureka/</a:t>
            </a:r>
            <a:br>
              <a:rPr lang="en-IN" dirty="0"/>
            </a:br>
            <a:br>
              <a:rPr lang="en-IN" dirty="0"/>
            </a:br>
            <a:r>
              <a:rPr lang="en-IN" dirty="0" err="1"/>
              <a:t>eureka.client.register</a:t>
            </a:r>
            <a:r>
              <a:rPr lang="en-IN" dirty="0"/>
              <a:t>-with-eureka=false</a:t>
            </a:r>
            <a:br>
              <a:rPr lang="en-IN" dirty="0"/>
            </a:br>
            <a:r>
              <a:rPr lang="en-IN" dirty="0" err="1"/>
              <a:t>eureka.client.fetch</a:t>
            </a:r>
            <a:r>
              <a:rPr lang="en-IN" dirty="0"/>
              <a:t>-registry=false</a:t>
            </a:r>
            <a:endParaRPr lang="en-US" dirty="0">
              <a:latin typeface="Calibri" charset="0"/>
              <a:ea typeface="Calibri" charset="0"/>
              <a:cs typeface="Calibri" charset="0"/>
            </a:endParaRPr>
          </a:p>
        </p:txBody>
      </p:sp>
      <p:sp>
        <p:nvSpPr>
          <p:cNvPr id="5" name="Rectangle 4"/>
          <p:cNvSpPr/>
          <p:nvPr/>
        </p:nvSpPr>
        <p:spPr>
          <a:xfrm>
            <a:off x="448755" y="2822670"/>
            <a:ext cx="8017889" cy="369332"/>
          </a:xfrm>
          <a:prstGeom prst="rect">
            <a:avLst/>
          </a:prstGeom>
        </p:spPr>
        <p:txBody>
          <a:bodyPr wrap="square">
            <a:spAutoFit/>
          </a:bodyPr>
          <a:lstStyle/>
          <a:p>
            <a:pPr marL="342900" indent="-342900">
              <a:buFont typeface="Arial" charset="0"/>
              <a:buChar char="•"/>
            </a:pPr>
            <a:r>
              <a:rPr lang="en-US" altLang="en-US" dirty="0"/>
              <a:t>Server 2</a:t>
            </a:r>
          </a:p>
        </p:txBody>
      </p:sp>
      <p:sp>
        <p:nvSpPr>
          <p:cNvPr id="8" name="Rectangle 7"/>
          <p:cNvSpPr/>
          <p:nvPr/>
        </p:nvSpPr>
        <p:spPr>
          <a:xfrm>
            <a:off x="2069300" y="3299551"/>
            <a:ext cx="6858000" cy="1754326"/>
          </a:xfrm>
          <a:prstGeom prst="rect">
            <a:avLst/>
          </a:prstGeom>
          <a:ln>
            <a:solidFill>
              <a:schemeClr val="accent1"/>
            </a:solidFill>
          </a:ln>
        </p:spPr>
        <p:txBody>
          <a:bodyPr wrap="square">
            <a:spAutoFit/>
          </a:bodyPr>
          <a:lstStyle/>
          <a:p>
            <a:r>
              <a:rPr lang="en-IN" dirty="0" err="1"/>
              <a:t>spring.application.name</a:t>
            </a:r>
            <a:r>
              <a:rPr lang="en-IN" dirty="0"/>
              <a:t>=eureka-naming-server</a:t>
            </a:r>
            <a:br>
              <a:rPr lang="en-IN" dirty="0"/>
            </a:br>
            <a:r>
              <a:rPr lang="en-IN" dirty="0" err="1"/>
              <a:t>server.port</a:t>
            </a:r>
            <a:r>
              <a:rPr lang="en-IN" dirty="0"/>
              <a:t>=8762</a:t>
            </a:r>
            <a:br>
              <a:rPr lang="en-IN" dirty="0"/>
            </a:br>
            <a:r>
              <a:rPr lang="en-IN" dirty="0" err="1"/>
              <a:t>eureka.instance.hostname:localhost</a:t>
            </a:r>
            <a:br>
              <a:rPr lang="en-IN" dirty="0"/>
            </a:br>
            <a:r>
              <a:rPr lang="en-IN" dirty="0" err="1"/>
              <a:t>eureka.client.serviceUrl.defaultZone:http</a:t>
            </a:r>
            <a:r>
              <a:rPr lang="en-IN" dirty="0"/>
              <a:t>://localhost:8761/eureka/</a:t>
            </a:r>
            <a:br>
              <a:rPr lang="en-IN" dirty="0"/>
            </a:br>
            <a:r>
              <a:rPr lang="en-IN" dirty="0" err="1"/>
              <a:t>eureka.client.register</a:t>
            </a:r>
            <a:r>
              <a:rPr lang="en-IN" dirty="0"/>
              <a:t>-with-eureka=false</a:t>
            </a:r>
            <a:br>
              <a:rPr lang="en-IN" dirty="0"/>
            </a:br>
            <a:r>
              <a:rPr lang="en-IN" dirty="0" err="1"/>
              <a:t>eureka.client.fetch</a:t>
            </a:r>
            <a:r>
              <a:rPr lang="en-IN" dirty="0"/>
              <a:t>-registry=false</a:t>
            </a:r>
            <a:endParaRPr lang="en-US" sz="1600" dirty="0">
              <a:latin typeface="Calibri" charset="0"/>
              <a:ea typeface="Calibri" charset="0"/>
              <a:cs typeface="Calibri" charset="0"/>
            </a:endParaRPr>
          </a:p>
        </p:txBody>
      </p:sp>
      <p:sp>
        <p:nvSpPr>
          <p:cNvPr id="10" name="Rectangle 9">
            <a:extLst>
              <a:ext uri="{FF2B5EF4-FFF2-40B4-BE49-F238E27FC236}">
                <a16:creationId xmlns:a16="http://schemas.microsoft.com/office/drawing/2014/main" id="{FA004EF7-D210-8F42-A50B-04091F46DF20}"/>
              </a:ext>
            </a:extLst>
          </p:cNvPr>
          <p:cNvSpPr/>
          <p:nvPr/>
        </p:nvSpPr>
        <p:spPr>
          <a:xfrm>
            <a:off x="444326" y="5453641"/>
            <a:ext cx="8017889" cy="923330"/>
          </a:xfrm>
          <a:prstGeom prst="rect">
            <a:avLst/>
          </a:prstGeom>
        </p:spPr>
        <p:txBody>
          <a:bodyPr wrap="square">
            <a:spAutoFit/>
          </a:bodyPr>
          <a:lstStyle/>
          <a:p>
            <a:pPr marL="342900" indent="-342900">
              <a:buFont typeface="Arial" charset="0"/>
              <a:buChar char="•"/>
            </a:pPr>
            <a:r>
              <a:rPr lang="en-US" altLang="en-US" dirty="0"/>
              <a:t>And in microservice:</a:t>
            </a:r>
          </a:p>
          <a:p>
            <a:pPr marL="342900" indent="-342900">
              <a:buFont typeface="Arial" charset="0"/>
              <a:buChar char="•"/>
            </a:pPr>
            <a:r>
              <a:rPr lang="en-IN" dirty="0" err="1"/>
              <a:t>eureka.client.serviceUrl.defaultZone</a:t>
            </a:r>
            <a:r>
              <a:rPr lang="en-IN" dirty="0"/>
              <a:t>=http://localhost:8761/eureka/,http://localhost:8762/eureka/</a:t>
            </a:r>
            <a:endParaRPr lang="en-US" altLang="en-US" dirty="0"/>
          </a:p>
        </p:txBody>
      </p:sp>
    </p:spTree>
    <p:extLst>
      <p:ext uri="{BB962C8B-B14F-4D97-AF65-F5344CB8AC3E}">
        <p14:creationId xmlns:p14="http://schemas.microsoft.com/office/powerpoint/2010/main" val="33518315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References</a:t>
            </a:r>
          </a:p>
        </p:txBody>
      </p:sp>
      <p:sp>
        <p:nvSpPr>
          <p:cNvPr id="43010" name="Content Placeholder 2"/>
          <p:cNvSpPr>
            <a:spLocks noGrp="1"/>
          </p:cNvSpPr>
          <p:nvPr>
            <p:ph idx="1"/>
          </p:nvPr>
        </p:nvSpPr>
        <p:spPr>
          <a:xfrm>
            <a:off x="360363" y="732471"/>
            <a:ext cx="8326437" cy="5058729"/>
          </a:xfrm>
        </p:spPr>
        <p:txBody>
          <a:bodyPr>
            <a:normAutofit fontScale="92500" lnSpcReduction="20000"/>
          </a:bodyPr>
          <a:lstStyle/>
          <a:p>
            <a:pPr marL="342900" indent="-342900">
              <a:buFont typeface="Arial" charset="0"/>
              <a:buChar char="•"/>
            </a:pPr>
            <a:r>
              <a:rPr lang="en-US" dirty="0">
                <a:hlinkClick r:id="rId3"/>
              </a:rPr>
              <a:t>https://developer.okta.com/blog/2019/05/23/java-microservices-spring-cloud-config</a:t>
            </a:r>
            <a:endParaRPr lang="en-US" dirty="0"/>
          </a:p>
          <a:p>
            <a:pPr marL="342900" indent="-342900">
              <a:buFont typeface="Arial" charset="0"/>
              <a:buChar char="•"/>
            </a:pPr>
            <a:r>
              <a:rPr lang="en-US" dirty="0">
                <a:hlinkClick r:id="rId4"/>
              </a:rPr>
              <a:t>https://developer.okta.com/blog/2019/05/13/angular-8-spring-boot-2</a:t>
            </a:r>
            <a:endParaRPr lang="en-US" dirty="0"/>
          </a:p>
          <a:p>
            <a:pPr marL="342900" indent="-342900">
              <a:buFont typeface="Arial" charset="0"/>
              <a:buChar char="•"/>
            </a:pPr>
            <a:r>
              <a:rPr lang="en-US" dirty="0">
                <a:hlinkClick r:id="rId5"/>
              </a:rPr>
              <a:t>https://developer.okta.com/blog/2019/05/15/spring-boot-login-options</a:t>
            </a:r>
            <a:endParaRPr lang="en-US" dirty="0"/>
          </a:p>
          <a:p>
            <a:pPr marL="342900" indent="-342900">
              <a:buFont typeface="Arial" charset="0"/>
              <a:buChar char="•"/>
            </a:pPr>
            <a:r>
              <a:rPr lang="en-US" dirty="0">
                <a:hlinkClick r:id="rId6"/>
              </a:rPr>
              <a:t>https://dzone.com/articles/spring-boot-applicationrunner-and-commandlinerunne</a:t>
            </a:r>
            <a:endParaRPr lang="en-US" dirty="0"/>
          </a:p>
          <a:p>
            <a:pPr marL="342900" indent="-342900">
              <a:buFont typeface="Arial" charset="0"/>
              <a:buChar char="•"/>
            </a:pPr>
            <a:r>
              <a:rPr lang="en-US" altLang="en-US" dirty="0">
                <a:hlinkClick r:id="rId7"/>
              </a:rPr>
              <a:t>https://spring.io/guides/gs/async-method/#initial</a:t>
            </a:r>
            <a:endParaRPr lang="en-US" altLang="en-US" dirty="0"/>
          </a:p>
          <a:p>
            <a:pPr marL="342900" indent="-342900">
              <a:buFont typeface="Arial" charset="0"/>
              <a:buChar char="•"/>
            </a:pPr>
            <a:r>
              <a:rPr lang="en-US" altLang="en-US" dirty="0">
                <a:hlinkClick r:id="rId8"/>
              </a:rPr>
              <a:t>https://www.sipios.com/blog-tech/how-to-make-parallel-calls-in-java-springboot-application-and-how-to-test-them</a:t>
            </a:r>
            <a:endParaRPr lang="en-US" altLang="en-US" dirty="0"/>
          </a:p>
          <a:p>
            <a:pPr marL="342900" indent="-342900">
              <a:buFont typeface="Arial" charset="0"/>
              <a:buChar char="•"/>
            </a:pPr>
            <a:r>
              <a:rPr lang="en-US" altLang="en-US" dirty="0">
                <a:hlinkClick r:id="rId9"/>
              </a:rPr>
              <a:t>https://developer.okta.com/blog/2019/05/22/java-microservices-spring-boot-spring-cloud</a:t>
            </a:r>
            <a:endParaRPr lang="en-US" altLang="en-US" dirty="0"/>
          </a:p>
          <a:p>
            <a:pPr marL="342900" indent="-342900">
              <a:buFont typeface="Arial" charset="0"/>
              <a:buChar char="•"/>
            </a:pPr>
            <a:r>
              <a:rPr lang="en-US" dirty="0">
                <a:hlinkClick r:id="rId10"/>
              </a:rPr>
              <a:t>https://www.edureka.co/blog/microservices-tutorial-with-example</a:t>
            </a:r>
            <a:endParaRPr lang="en-US" dirty="0"/>
          </a:p>
          <a:p>
            <a:pPr marL="342900" indent="-342900">
              <a:buFont typeface="Arial" charset="0"/>
              <a:buChar char="•"/>
            </a:pPr>
            <a:r>
              <a:rPr lang="en-US" dirty="0">
                <a:hlinkClick r:id="rId11"/>
              </a:rPr>
              <a:t>https://itnext.io/how-to-use-netflixs-eureka-and-spring-cloud-for-service-registry-8b43c8acdf4e</a:t>
            </a:r>
            <a:endParaRPr lang="en-US" dirty="0"/>
          </a:p>
          <a:p>
            <a:pPr marL="342900" indent="-342900">
              <a:buFont typeface="Arial" charset="0"/>
              <a:buChar char="•"/>
            </a:pPr>
            <a:r>
              <a:rPr lang="en-US" altLang="en-US" dirty="0">
                <a:hlinkClick r:id="rId12"/>
              </a:rPr>
              <a:t>https://www.munonye.com/microservices/</a:t>
            </a:r>
            <a:r>
              <a:rPr lang="en-US" altLang="en-US" dirty="0"/>
              <a:t> </a:t>
            </a:r>
          </a:p>
          <a:p>
            <a:pPr marL="342900" indent="-342900">
              <a:buFont typeface="Arial" charset="0"/>
              <a:buChar char="•"/>
            </a:pPr>
            <a:r>
              <a:rPr lang="en-US" altLang="en-US" dirty="0"/>
              <a:t>All Spring cloud projects</a:t>
            </a:r>
          </a:p>
          <a:p>
            <a:pPr marL="342900" indent="-342900">
              <a:buFont typeface="Arial" charset="0"/>
              <a:buChar char="•"/>
            </a:pPr>
            <a:r>
              <a:rPr lang="en-US" altLang="en-US" dirty="0">
                <a:hlinkClick r:id="rId13"/>
              </a:rPr>
              <a:t>https://github.com/eugenp/tutorials/tree/master/spring-cloud</a:t>
            </a:r>
            <a:endParaRPr lang="en-US" altLang="en-US" dirty="0"/>
          </a:p>
          <a:p>
            <a:pPr marL="342900" indent="-342900">
              <a:buFont typeface="Arial" charset="0"/>
              <a:buChar char="•"/>
            </a:pPr>
            <a:r>
              <a:rPr lang="en-US" altLang="en-US" dirty="0">
                <a:hlinkClick r:id="rId14"/>
              </a:rPr>
              <a:t>https://piotrminkowski.com/2020/02/20/microservices-api-documentation-with-springdoc-openapi/</a:t>
            </a:r>
            <a:r>
              <a:rPr lang="en-US" altLang="en-US" dirty="0"/>
              <a:t> =&gt; nice demo</a:t>
            </a:r>
          </a:p>
          <a:p>
            <a:pPr marL="342900" indent="-342900">
              <a:buFont typeface="Arial" charset="0"/>
              <a:buChar char="•"/>
            </a:pPr>
            <a:r>
              <a:rPr lang="en-US" altLang="en-US" dirty="0">
                <a:hlinkClick r:id="rId15"/>
              </a:rPr>
              <a:t>https://medium.com/become-developer/how-to-work-with-multiple-instances-of-eureka-naming-server-to-avoid-a-single-point-of-failure-d953544281d0</a:t>
            </a:r>
            <a:r>
              <a:rPr lang="en-US" altLang="en-US" dirty="0"/>
              <a:t> </a:t>
            </a:r>
          </a:p>
          <a:p>
            <a:pPr marL="342900" indent="-342900">
              <a:buFont typeface="Arial" charset="0"/>
              <a:buChar char="•"/>
            </a:pPr>
            <a:endParaRPr lang="en-US" altLang="en-US" dirty="0"/>
          </a:p>
        </p:txBody>
      </p:sp>
    </p:spTree>
    <p:extLst>
      <p:ext uri="{BB962C8B-B14F-4D97-AF65-F5344CB8AC3E}">
        <p14:creationId xmlns:p14="http://schemas.microsoft.com/office/powerpoint/2010/main" val="11816697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70000" lnSpcReduction="20000"/>
          </a:bodyPr>
          <a:lstStyle/>
          <a:p>
            <a:r>
              <a:rPr lang="en-US" dirty="0" err="1"/>
              <a:t>CircuitBreaker</a:t>
            </a:r>
            <a:r>
              <a:rPr lang="en-US" dirty="0"/>
              <a:t> breaker;</a:t>
            </a:r>
          </a:p>
          <a:p>
            <a:r>
              <a:rPr lang="en-US" dirty="0"/>
              <a:t>	</a:t>
            </a:r>
            <a:r>
              <a:rPr lang="en-US" dirty="0" err="1"/>
              <a:t>FailingBookService</a:t>
            </a:r>
            <a:r>
              <a:rPr lang="en-US" dirty="0"/>
              <a:t> </a:t>
            </a:r>
            <a:r>
              <a:rPr lang="en-US" dirty="0" err="1"/>
              <a:t>failbookService</a:t>
            </a:r>
            <a:r>
              <a:rPr lang="en-US" dirty="0"/>
              <a:t>;</a:t>
            </a:r>
          </a:p>
          <a:p>
            <a:r>
              <a:rPr lang="en-US" dirty="0"/>
              <a:t>	</a:t>
            </a:r>
          </a:p>
          <a:p>
            <a:r>
              <a:rPr lang="en-US" dirty="0"/>
              <a:t>	</a:t>
            </a:r>
            <a:r>
              <a:rPr lang="en-US" b="1" dirty="0"/>
              <a:t>public </a:t>
            </a:r>
            <a:r>
              <a:rPr lang="en-US" b="1" dirty="0" err="1"/>
              <a:t>BookCatalogService</a:t>
            </a:r>
            <a:r>
              <a:rPr lang="en-US" b="1" dirty="0"/>
              <a:t>(</a:t>
            </a:r>
            <a:r>
              <a:rPr lang="en-US" b="1" dirty="0" err="1"/>
              <a:t>FailingBookService</a:t>
            </a:r>
            <a:r>
              <a:rPr lang="en-US" b="1" dirty="0"/>
              <a:t> </a:t>
            </a:r>
            <a:r>
              <a:rPr lang="en-US" b="1" dirty="0" err="1"/>
              <a:t>failBookService</a:t>
            </a:r>
            <a:r>
              <a:rPr lang="en-US" b="1" dirty="0"/>
              <a:t>, </a:t>
            </a:r>
            <a:r>
              <a:rPr lang="en-US" b="1" u="sng" dirty="0" err="1"/>
              <a:t>CircuitBreakerFactory</a:t>
            </a:r>
            <a:r>
              <a:rPr lang="en-US" b="1" u="sng" dirty="0"/>
              <a:t> factory) {</a:t>
            </a:r>
          </a:p>
          <a:p>
            <a:r>
              <a:rPr lang="en-US" dirty="0"/>
              <a:t>		</a:t>
            </a:r>
            <a:r>
              <a:rPr lang="en-US" b="1" dirty="0" err="1"/>
              <a:t>this.failbookService</a:t>
            </a:r>
            <a:r>
              <a:rPr lang="en-US" b="1" dirty="0"/>
              <a:t> = </a:t>
            </a:r>
            <a:r>
              <a:rPr lang="en-US" b="1" dirty="0" err="1"/>
              <a:t>failBookService</a:t>
            </a:r>
            <a:r>
              <a:rPr lang="en-US" b="1" dirty="0"/>
              <a:t>;</a:t>
            </a:r>
          </a:p>
          <a:p>
            <a:r>
              <a:rPr lang="en-US" dirty="0"/>
              <a:t>		</a:t>
            </a:r>
            <a:r>
              <a:rPr lang="en-US" b="1" dirty="0" err="1"/>
              <a:t>this.breaker</a:t>
            </a:r>
            <a:r>
              <a:rPr lang="en-US" b="1" dirty="0"/>
              <a:t> =  </a:t>
            </a:r>
            <a:r>
              <a:rPr lang="en-US" b="1" dirty="0" err="1"/>
              <a:t>factory.create</a:t>
            </a:r>
            <a:r>
              <a:rPr lang="en-US" b="1" dirty="0"/>
              <a:t>("cb1");</a:t>
            </a:r>
          </a:p>
          <a:p>
            <a:r>
              <a:rPr lang="en-US" dirty="0"/>
              <a:t>	}</a:t>
            </a:r>
          </a:p>
          <a:p>
            <a:endParaRPr lang="en-US" dirty="0"/>
          </a:p>
          <a:p>
            <a:endParaRPr lang="en-US" dirty="0"/>
          </a:p>
          <a:p>
            <a:r>
              <a:rPr lang="en-US" b="1" dirty="0"/>
              <a:t>return </a:t>
            </a:r>
            <a:r>
              <a:rPr lang="en-US" b="1" dirty="0" err="1"/>
              <a:t>bookids.stream</a:t>
            </a:r>
            <a:r>
              <a:rPr lang="en-US" b="1" dirty="0"/>
              <a:t>().map(</a:t>
            </a:r>
            <a:r>
              <a:rPr lang="en-US" b="1" dirty="0" err="1"/>
              <a:t>bookid</a:t>
            </a:r>
            <a:r>
              <a:rPr lang="en-US" b="1" dirty="0"/>
              <a:t> -&gt; {</a:t>
            </a:r>
          </a:p>
          <a:p>
            <a:r>
              <a:rPr lang="en-US" dirty="0"/>
              <a:t>				Book b1 = </a:t>
            </a:r>
            <a:r>
              <a:rPr lang="en-US" b="1" dirty="0" err="1"/>
              <a:t>this.</a:t>
            </a:r>
            <a:r>
              <a:rPr lang="en-US" b="1" u="sng" dirty="0" err="1"/>
              <a:t>breaker.run</a:t>
            </a:r>
            <a:r>
              <a:rPr lang="en-US" b="1" u="sng" dirty="0"/>
              <a:t>(</a:t>
            </a:r>
          </a:p>
          <a:p>
            <a:r>
              <a:rPr lang="en-US" dirty="0"/>
              <a:t>						()-&gt; </a:t>
            </a:r>
            <a:r>
              <a:rPr lang="en-US" b="1" dirty="0" err="1"/>
              <a:t>this.bookFeign.getBook</a:t>
            </a:r>
            <a:r>
              <a:rPr lang="en-US" b="1" dirty="0"/>
              <a:t>(</a:t>
            </a:r>
            <a:r>
              <a:rPr lang="en-US" b="1" dirty="0" err="1"/>
              <a:t>bookid</a:t>
            </a:r>
            <a:r>
              <a:rPr lang="en-US" b="1" dirty="0"/>
              <a:t>), </a:t>
            </a:r>
          </a:p>
          <a:p>
            <a:r>
              <a:rPr lang="en-US" dirty="0"/>
              <a:t>						</a:t>
            </a:r>
            <a:r>
              <a:rPr lang="en-US" dirty="0" err="1"/>
              <a:t>throwable</a:t>
            </a:r>
            <a:r>
              <a:rPr lang="en-US" dirty="0"/>
              <a:t> -&gt; </a:t>
            </a:r>
            <a:r>
              <a:rPr lang="en-US" b="1" dirty="0"/>
              <a:t>this.failbookService.getBook1(</a:t>
            </a:r>
            <a:r>
              <a:rPr lang="en-US" b="1" dirty="0" err="1"/>
              <a:t>bookid</a:t>
            </a:r>
            <a:r>
              <a:rPr lang="en-US" b="1" dirty="0"/>
              <a:t>));</a:t>
            </a:r>
          </a:p>
          <a:p>
            <a:r>
              <a:rPr lang="en-US" dirty="0"/>
              <a:t>				// = </a:t>
            </a:r>
            <a:r>
              <a:rPr lang="en-US" dirty="0" err="1"/>
              <a:t>this.bookFeign.getBook</a:t>
            </a:r>
            <a:r>
              <a:rPr lang="en-US" dirty="0"/>
              <a:t>(</a:t>
            </a:r>
            <a:r>
              <a:rPr lang="en-US" u="sng" dirty="0" err="1"/>
              <a:t>bookid</a:t>
            </a:r>
            <a:r>
              <a:rPr lang="en-US" u="sng" dirty="0"/>
              <a:t>);</a:t>
            </a:r>
          </a:p>
          <a:p>
            <a:r>
              <a:rPr lang="en-US" dirty="0"/>
              <a:t>				</a:t>
            </a:r>
            <a:r>
              <a:rPr lang="en-US" dirty="0" err="1"/>
              <a:t>UserCatalog</a:t>
            </a:r>
            <a:r>
              <a:rPr lang="en-US" dirty="0"/>
              <a:t> catalog = </a:t>
            </a:r>
            <a:r>
              <a:rPr lang="en-US" b="1" dirty="0"/>
              <a:t>new </a:t>
            </a:r>
            <a:r>
              <a:rPr lang="en-US" b="1" dirty="0" err="1"/>
              <a:t>UserCatalog</a:t>
            </a:r>
            <a:r>
              <a:rPr lang="en-US" b="1" dirty="0"/>
              <a:t>(email, b1.getTitle(), b1.getDescription(),null);  </a:t>
            </a:r>
          </a:p>
          <a:p>
            <a:r>
              <a:rPr lang="en-US" dirty="0"/>
              <a:t>						</a:t>
            </a:r>
            <a:r>
              <a:rPr lang="en-US" b="1" dirty="0"/>
              <a:t>return catalog;</a:t>
            </a:r>
          </a:p>
          <a:p>
            <a:r>
              <a:rPr lang="mr-IN" dirty="0"/>
              <a:t>			})</a:t>
            </a:r>
          </a:p>
          <a:p>
            <a:r>
              <a:rPr lang="en-US" dirty="0"/>
              <a:t>			.collect(</a:t>
            </a:r>
            <a:r>
              <a:rPr lang="en-US" dirty="0" err="1"/>
              <a:t>Collectors.</a:t>
            </a:r>
            <a:r>
              <a:rPr lang="en-US" i="1" dirty="0" err="1"/>
              <a:t>toList</a:t>
            </a:r>
            <a:r>
              <a:rPr lang="en-US" i="1" dirty="0"/>
              <a:t>());</a:t>
            </a:r>
          </a:p>
          <a:p>
            <a:endParaRPr lang="en-US" i="1" dirty="0"/>
          </a:p>
          <a:p>
            <a:endParaRPr lang="en-US" i="1" dirty="0"/>
          </a:p>
          <a:p>
            <a:r>
              <a:rPr lang="en-US" b="1" dirty="0"/>
              <a:t>public Book getBook1(String </a:t>
            </a:r>
            <a:r>
              <a:rPr lang="en-US" b="1" dirty="0" err="1"/>
              <a:t>bookid</a:t>
            </a:r>
            <a:r>
              <a:rPr lang="en-US" b="1" dirty="0"/>
              <a:t>)</a:t>
            </a:r>
          </a:p>
          <a:p>
            <a:r>
              <a:rPr lang="en-US" dirty="0"/>
              <a:t>	{</a:t>
            </a:r>
          </a:p>
          <a:p>
            <a:r>
              <a:rPr lang="en-US" dirty="0"/>
              <a:t>		</a:t>
            </a:r>
            <a:r>
              <a:rPr lang="en-US" b="1" dirty="0"/>
              <a:t>return new Book("Sorry", "Not available");</a:t>
            </a:r>
          </a:p>
          <a:p>
            <a:r>
              <a:rPr lang="en-US" dirty="0"/>
              <a:t>	}</a:t>
            </a:r>
          </a:p>
        </p:txBody>
      </p:sp>
    </p:spTree>
    <p:extLst>
      <p:ext uri="{BB962C8B-B14F-4D97-AF65-F5344CB8AC3E}">
        <p14:creationId xmlns:p14="http://schemas.microsoft.com/office/powerpoint/2010/main" val="1573618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Client Side Discovery</a:t>
            </a:r>
          </a:p>
        </p:txBody>
      </p:sp>
      <p:pic>
        <p:nvPicPr>
          <p:cNvPr id="5" name="Picture 4">
            <a:extLst>
              <a:ext uri="{FF2B5EF4-FFF2-40B4-BE49-F238E27FC236}">
                <a16:creationId xmlns:a16="http://schemas.microsoft.com/office/drawing/2014/main" id="{A68FD9C3-A216-B273-3A8A-861A455305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77" y="1295400"/>
            <a:ext cx="9531464" cy="4648200"/>
          </a:xfrm>
          <a:prstGeom prst="rect">
            <a:avLst/>
          </a:prstGeom>
        </p:spPr>
      </p:pic>
    </p:spTree>
    <p:extLst>
      <p:ext uri="{BB962C8B-B14F-4D97-AF65-F5344CB8AC3E}">
        <p14:creationId xmlns:p14="http://schemas.microsoft.com/office/powerpoint/2010/main" val="3494854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Client Side Load Balancers</a:t>
            </a:r>
          </a:p>
        </p:txBody>
      </p:sp>
      <p:pic>
        <p:nvPicPr>
          <p:cNvPr id="8" name="Picture 7">
            <a:extLst>
              <a:ext uri="{FF2B5EF4-FFF2-40B4-BE49-F238E27FC236}">
                <a16:creationId xmlns:a16="http://schemas.microsoft.com/office/drawing/2014/main" id="{7EC0F3AD-B3C6-531E-4C3F-BAB7D7DF00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817" y="1447800"/>
            <a:ext cx="8616366" cy="4191000"/>
          </a:xfrm>
          <a:prstGeom prst="rect">
            <a:avLst/>
          </a:prstGeom>
        </p:spPr>
      </p:pic>
    </p:spTree>
    <p:extLst>
      <p:ext uri="{BB962C8B-B14F-4D97-AF65-F5344CB8AC3E}">
        <p14:creationId xmlns:p14="http://schemas.microsoft.com/office/powerpoint/2010/main" val="483750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Issues</a:t>
            </a:r>
          </a:p>
        </p:txBody>
      </p:sp>
      <p:sp>
        <p:nvSpPr>
          <p:cNvPr id="43010" name="Content Placeholder 2"/>
          <p:cNvSpPr>
            <a:spLocks noGrp="1"/>
          </p:cNvSpPr>
          <p:nvPr>
            <p:ph idx="1"/>
          </p:nvPr>
        </p:nvSpPr>
        <p:spPr>
          <a:xfrm>
            <a:off x="360363" y="732471"/>
            <a:ext cx="8643937" cy="2239329"/>
          </a:xfrm>
        </p:spPr>
        <p:txBody>
          <a:bodyPr>
            <a:normAutofit lnSpcReduction="10000"/>
          </a:bodyPr>
          <a:lstStyle/>
          <a:p>
            <a:pPr marL="342900" indent="-342900">
              <a:buFont typeface="Arial" charset="0"/>
              <a:buChar char="•"/>
            </a:pPr>
            <a:r>
              <a:rPr lang="en-US" altLang="en-US" sz="2200" dirty="0"/>
              <a:t>Hard Coded URL’s</a:t>
            </a:r>
          </a:p>
          <a:p>
            <a:pPr marL="342900" indent="-342900">
              <a:buFont typeface="Arial" charset="0"/>
              <a:buChar char="•"/>
            </a:pPr>
            <a:r>
              <a:rPr lang="en-US" altLang="en-US" sz="2200" dirty="0"/>
              <a:t>Code change requires for updates</a:t>
            </a:r>
          </a:p>
          <a:p>
            <a:pPr marL="342900" indent="-342900">
              <a:buFont typeface="Arial" charset="0"/>
              <a:buChar char="•"/>
            </a:pPr>
            <a:r>
              <a:rPr lang="en-US" altLang="en-US" sz="2200" dirty="0"/>
              <a:t>Dynamic </a:t>
            </a:r>
            <a:r>
              <a:rPr lang="en-US" altLang="en-US" sz="2200" dirty="0" err="1"/>
              <a:t>urls</a:t>
            </a:r>
            <a:r>
              <a:rPr lang="en-US" altLang="en-US" sz="2200" dirty="0"/>
              <a:t> in cloud</a:t>
            </a:r>
          </a:p>
          <a:p>
            <a:pPr marL="342900" indent="-342900">
              <a:buFont typeface="Arial" charset="0"/>
              <a:buChar char="•"/>
            </a:pPr>
            <a:r>
              <a:rPr lang="en-US" altLang="en-US" sz="2200" dirty="0"/>
              <a:t>Load Balancing : Multiple instances of same </a:t>
            </a:r>
            <a:r>
              <a:rPr lang="en-US" altLang="en-US" sz="2200" dirty="0" err="1"/>
              <a:t>serice</a:t>
            </a:r>
            <a:endParaRPr lang="en-US" altLang="en-US" sz="2200" dirty="0"/>
          </a:p>
          <a:p>
            <a:pPr marL="342900" indent="-342900">
              <a:buFont typeface="Arial" charset="0"/>
              <a:buChar char="•"/>
            </a:pPr>
            <a:r>
              <a:rPr lang="en-US" altLang="en-US" sz="2200" dirty="0"/>
              <a:t>Multiple Environments</a:t>
            </a:r>
          </a:p>
          <a:p>
            <a:pPr marL="342900" indent="-342900">
              <a:buFont typeface="Arial" charset="0"/>
              <a:buChar char="•"/>
            </a:pPr>
            <a:r>
              <a:rPr lang="en-US" altLang="en-US" sz="2200" dirty="0"/>
              <a:t>Lets understand why hardcoded </a:t>
            </a:r>
            <a:r>
              <a:rPr lang="en-US" altLang="en-US" sz="2200" dirty="0" err="1"/>
              <a:t>url</a:t>
            </a:r>
            <a:r>
              <a:rPr lang="en-US" altLang="en-US" sz="2200" dirty="0"/>
              <a:t> wont work in cloud environment</a:t>
            </a:r>
          </a:p>
          <a:p>
            <a:pPr marL="342900" indent="-342900">
              <a:buFont typeface="Arial" charset="0"/>
              <a:buChar char="•"/>
            </a:pPr>
            <a:endParaRPr lang="en-US" altLang="en-US" sz="2200" dirty="0"/>
          </a:p>
        </p:txBody>
      </p:sp>
    </p:spTree>
    <p:extLst>
      <p:ext uri="{BB962C8B-B14F-4D97-AF65-F5344CB8AC3E}">
        <p14:creationId xmlns:p14="http://schemas.microsoft.com/office/powerpoint/2010/main" val="3349129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1. Increased Services</a:t>
            </a:r>
          </a:p>
        </p:txBody>
      </p:sp>
      <p:sp>
        <p:nvSpPr>
          <p:cNvPr id="43010" name="Content Placeholder 2"/>
          <p:cNvSpPr>
            <a:spLocks noGrp="1"/>
          </p:cNvSpPr>
          <p:nvPr>
            <p:ph idx="1"/>
          </p:nvPr>
        </p:nvSpPr>
        <p:spPr>
          <a:xfrm>
            <a:off x="360363" y="732471"/>
            <a:ext cx="8643937" cy="2239329"/>
          </a:xfrm>
        </p:spPr>
        <p:txBody>
          <a:bodyPr>
            <a:normAutofit fontScale="92500"/>
          </a:bodyPr>
          <a:lstStyle/>
          <a:p>
            <a:pPr marL="342900" indent="-342900">
              <a:buFont typeface="Arial" charset="0"/>
              <a:buChar char="•"/>
            </a:pPr>
            <a:r>
              <a:rPr lang="en-US" altLang="en-US" sz="2200" dirty="0"/>
              <a:t>Microservice architecture is all about breaking down monoliths into fine grained services. </a:t>
            </a:r>
          </a:p>
          <a:p>
            <a:pPr marL="342900" indent="-342900">
              <a:buFont typeface="Arial" charset="0"/>
              <a:buChar char="•"/>
            </a:pPr>
            <a:r>
              <a:rPr lang="en-US" altLang="en-US" sz="2200" dirty="0"/>
              <a:t>This results in an increased number of services that forms a complex communication mesh. </a:t>
            </a:r>
          </a:p>
          <a:p>
            <a:pPr marL="342900" indent="-342900">
              <a:buFont typeface="Arial" charset="0"/>
              <a:buChar char="•"/>
            </a:pPr>
            <a:r>
              <a:rPr lang="en-US" altLang="en-US" sz="2200" dirty="0"/>
              <a:t>Therefore, it is difficult for one service to maintain the network locations of all the other services, that it has to communicate with, in a property file</a:t>
            </a:r>
          </a:p>
        </p:txBody>
      </p:sp>
      <p:pic>
        <p:nvPicPr>
          <p:cNvPr id="3" name="Picture 2">
            <a:extLst>
              <a:ext uri="{FF2B5EF4-FFF2-40B4-BE49-F238E27FC236}">
                <a16:creationId xmlns:a16="http://schemas.microsoft.com/office/drawing/2014/main" id="{4230C35A-8DCA-694D-8F09-3A4C293B16BD}"/>
              </a:ext>
            </a:extLst>
          </p:cNvPr>
          <p:cNvPicPr>
            <a:picLocks noChangeAspect="1"/>
          </p:cNvPicPr>
          <p:nvPr/>
        </p:nvPicPr>
        <p:blipFill>
          <a:blip r:embed="rId3"/>
          <a:stretch>
            <a:fillRect/>
          </a:stretch>
        </p:blipFill>
        <p:spPr>
          <a:xfrm>
            <a:off x="1143000" y="3429000"/>
            <a:ext cx="6656387" cy="3138011"/>
          </a:xfrm>
          <a:prstGeom prst="rect">
            <a:avLst/>
          </a:prstGeom>
        </p:spPr>
      </p:pic>
    </p:spTree>
    <p:extLst>
      <p:ext uri="{BB962C8B-B14F-4D97-AF65-F5344CB8AC3E}">
        <p14:creationId xmlns:p14="http://schemas.microsoft.com/office/powerpoint/2010/main" val="34357559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IN" dirty="0">
                <a:effectLst/>
              </a:rPr>
              <a:t>2. Dynamically assigned network locations: </a:t>
            </a:r>
            <a:endParaRPr lang="en-US" dirty="0"/>
          </a:p>
        </p:txBody>
      </p:sp>
      <p:sp>
        <p:nvSpPr>
          <p:cNvPr id="43010" name="Content Placeholder 2"/>
          <p:cNvSpPr>
            <a:spLocks noGrp="1"/>
          </p:cNvSpPr>
          <p:nvPr>
            <p:ph idx="1"/>
          </p:nvPr>
        </p:nvSpPr>
        <p:spPr>
          <a:xfrm>
            <a:off x="360363" y="732471"/>
            <a:ext cx="8643937" cy="2239329"/>
          </a:xfrm>
        </p:spPr>
        <p:txBody>
          <a:bodyPr>
            <a:normAutofit fontScale="92500" lnSpcReduction="20000"/>
          </a:bodyPr>
          <a:lstStyle/>
          <a:p>
            <a:pPr marL="342900" indent="-342900">
              <a:buFont typeface="Arial" charset="0"/>
              <a:buChar char="•"/>
            </a:pPr>
            <a:r>
              <a:rPr lang="en-US" altLang="en-US" sz="2000" dirty="0"/>
              <a:t>Microservices are generally deployed in the cloud. Server instances in cloud have dynamically assigned network locations. </a:t>
            </a:r>
          </a:p>
          <a:p>
            <a:pPr marL="342900" indent="-342900">
              <a:buFont typeface="Arial" charset="0"/>
              <a:buChar char="•"/>
            </a:pPr>
            <a:r>
              <a:rPr lang="en-US" altLang="en-US" sz="2000" dirty="0"/>
              <a:t>In addition, due to its basic features such as auto scaling, servers just come and go in cloud. Each time a service is started in a new instance, its network location changes</a:t>
            </a:r>
          </a:p>
          <a:p>
            <a:pPr marL="342900" indent="-342900">
              <a:buFont typeface="Arial" charset="0"/>
              <a:buChar char="•"/>
            </a:pPr>
            <a:r>
              <a:rPr lang="en-US" altLang="en-US" sz="2000" dirty="0"/>
              <a:t>These complications raised the need to have a more sophisticated mechanism for microservices to dynamically discover the network locations of other microservices for communication.</a:t>
            </a:r>
          </a:p>
        </p:txBody>
      </p:sp>
      <p:pic>
        <p:nvPicPr>
          <p:cNvPr id="4" name="Picture 3">
            <a:extLst>
              <a:ext uri="{FF2B5EF4-FFF2-40B4-BE49-F238E27FC236}">
                <a16:creationId xmlns:a16="http://schemas.microsoft.com/office/drawing/2014/main" id="{F6417347-1532-7C40-82B6-136DFEF7511C}"/>
              </a:ext>
            </a:extLst>
          </p:cNvPr>
          <p:cNvPicPr>
            <a:picLocks noChangeAspect="1"/>
          </p:cNvPicPr>
          <p:nvPr/>
        </p:nvPicPr>
        <p:blipFill>
          <a:blip r:embed="rId3"/>
          <a:stretch>
            <a:fillRect/>
          </a:stretch>
        </p:blipFill>
        <p:spPr>
          <a:xfrm>
            <a:off x="2093714" y="3016882"/>
            <a:ext cx="5030985" cy="3841117"/>
          </a:xfrm>
          <a:prstGeom prst="rect">
            <a:avLst/>
          </a:prstGeom>
        </p:spPr>
      </p:pic>
    </p:spTree>
    <p:extLst>
      <p:ext uri="{BB962C8B-B14F-4D97-AF65-F5344CB8AC3E}">
        <p14:creationId xmlns:p14="http://schemas.microsoft.com/office/powerpoint/2010/main" val="3135401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Service Discovery</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843086674"/>
      </p:ext>
    </p:extLst>
  </p:cSld>
  <p:clrMapOvr>
    <a:masterClrMapping/>
  </p:clrMapOvr>
  <p:transition spd="slow">
    <p:circle/>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3aedc42bc84ed5ed12c401c959f3d34aea17c8"/>
</p:tagLst>
</file>

<file path=ppt/theme/theme1.xml><?xml version="1.0" encoding="utf-8"?>
<a:theme xmlns:a="http://schemas.openxmlformats.org/drawingml/2006/main" name="CT_Core_Java_OO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1A300ECBFD16143AC8B3E6881EC19E4" ma:contentTypeVersion="6" ma:contentTypeDescription="Create a new document." ma:contentTypeScope="" ma:versionID="3a3d1758f0533e4a63e0706672344207">
  <xsd:schema xmlns:xsd="http://www.w3.org/2001/XMLSchema" xmlns:xs="http://www.w3.org/2001/XMLSchema" xmlns:p="http://schemas.microsoft.com/office/2006/metadata/properties" xmlns:ns2="5b0b727f-9d55-4674-90df-9368557459d7" xmlns:ns3="3f0a5add-00cc-4c5e-8a54-6b524d8608b8" targetNamespace="http://schemas.microsoft.com/office/2006/metadata/properties" ma:root="true" ma:fieldsID="0b9e00dfdebadb8b416f9476785e5085" ns2:_="" ns3:_="">
    <xsd:import namespace="5b0b727f-9d55-4674-90df-9368557459d7"/>
    <xsd:import namespace="3f0a5add-00cc-4c5e-8a54-6b524d8608b8"/>
    <xsd:element name="properties">
      <xsd:complexType>
        <xsd:sequence>
          <xsd:element name="documentManagement">
            <xsd:complexType>
              <xsd:all>
                <xsd:element ref="ns2:Document_x0020_Summary" minOccurs="0"/>
                <xsd:element ref="ns2:Version_x0020_No_x002e_" minOccurs="0"/>
                <xsd:element ref="ns3:Rel_x0020_Date" minOccurs="0"/>
                <xsd:element ref="ns2:Version_x0020_N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0b727f-9d55-4674-90df-9368557459d7" elementFormDefault="qualified">
    <xsd:import namespace="http://schemas.microsoft.com/office/2006/documentManagement/types"/>
    <xsd:import namespace="http://schemas.microsoft.com/office/infopath/2007/PartnerControls"/>
    <xsd:element name="Document_x0020_Summary" ma:index="8" nillable="true" ma:displayName="Document Summary" ma:internalName="Document_x0020_Summary">
      <xsd:simpleType>
        <xsd:restriction base="dms:Note">
          <xsd:maxLength value="255"/>
        </xsd:restriction>
      </xsd:simpleType>
    </xsd:element>
    <xsd:element name="Version_x0020_No_x002e_" ma:index="9" nillable="true" ma:displayName="Version No." ma:internalName="Version_x0020_No_x002e_">
      <xsd:simpleType>
        <xsd:restriction base="dms:Text">
          <xsd:maxLength value="255"/>
        </xsd:restriction>
      </xsd:simpleType>
    </xsd:element>
    <xsd:element name="Version_x0020_No" ma:index="13" nillable="true" ma:displayName="Version No" ma:internalName="Version_x0020_No">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0a5add-00cc-4c5e-8a54-6b524d8608b8" elementFormDefault="qualified">
    <xsd:import namespace="http://schemas.microsoft.com/office/2006/documentManagement/types"/>
    <xsd:import namespace="http://schemas.microsoft.com/office/infopath/2007/PartnerControls"/>
    <xsd:element name="Rel_x0020_Date" ma:index="11" nillable="true" ma:displayName="Rel Date" ma:format="DateOnly" ma:internalName="Rel_x0020_Dat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Version_x0020_No_x002e_ xmlns="5b0b727f-9d55-4674-90df-9368557459d7">1.0</Version_x0020_No_x002e_>
    <Document_x0020_Summary xmlns="5b0b727f-9d55-4674-90df-9368557459d7">The blank ppt template is used for preparing presentations  aligned with CitiusTech powerpoint guidelines. </Document_x0020_Summary>
    <Rel_x0020_Date xmlns="3f0a5add-00cc-4c5e-8a54-6b524d8608b8">2012-11-11T18:30:00+00:00</Rel_x0020_Date>
    <Version_x0020_No xmlns="5b0b727f-9d55-4674-90df-9368557459d7">1.0</Version_x0020_No>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0271C12-EDC3-4E9F-917F-B5906E905F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0b727f-9d55-4674-90df-9368557459d7"/>
    <ds:schemaRef ds:uri="3f0a5add-00cc-4c5e-8a54-6b524d8608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0006A50-4E7D-423B-9555-E21005059E29}">
  <ds:schemaRefs>
    <ds:schemaRef ds:uri="http://schemas.microsoft.com/office/2006/documentManagement/types"/>
    <ds:schemaRef ds:uri="http://schemas.openxmlformats.org/package/2006/metadata/core-properties"/>
    <ds:schemaRef ds:uri="http://schemas.microsoft.com/office/2006/metadata/properties"/>
    <ds:schemaRef ds:uri="http://purl.org/dc/elements/1.1/"/>
    <ds:schemaRef ds:uri="http://purl.org/dc/terms/"/>
    <ds:schemaRef ds:uri="5b0b727f-9d55-4674-90df-9368557459d7"/>
    <ds:schemaRef ds:uri="http://schemas.microsoft.com/office/infopath/2007/PartnerControls"/>
    <ds:schemaRef ds:uri="http://purl.org/dc/dcmitype/"/>
    <ds:schemaRef ds:uri="3f0a5add-00cc-4c5e-8a54-6b524d8608b8"/>
    <ds:schemaRef ds:uri="http://www.w3.org/XML/1998/namespace"/>
  </ds:schemaRefs>
</ds:datastoreItem>
</file>

<file path=customXml/itemProps3.xml><?xml version="1.0" encoding="utf-8"?>
<ds:datastoreItem xmlns:ds="http://schemas.openxmlformats.org/officeDocument/2006/customXml" ds:itemID="{2215CF3E-B7B2-4757-A9A7-BF8CDE2155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CT_Core_Java_OOP</Template>
  <TotalTime>27752</TotalTime>
  <Words>4062</Words>
  <Application>Microsoft Macintosh PowerPoint</Application>
  <PresentationFormat>On-screen Show (4:3)</PresentationFormat>
  <Paragraphs>314</Paragraphs>
  <Slides>38</Slides>
  <Notes>37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Arial</vt:lpstr>
      <vt:lpstr>Calibri</vt:lpstr>
      <vt:lpstr>Courier New</vt:lpstr>
      <vt:lpstr>Helvetica Neue</vt:lpstr>
      <vt:lpstr>Raleway</vt:lpstr>
      <vt:lpstr>Tahoma</vt:lpstr>
      <vt:lpstr>Times New Roman</vt:lpstr>
      <vt:lpstr>Verdana</vt:lpstr>
      <vt:lpstr>Wingdings</vt:lpstr>
      <vt:lpstr>CT_Core_Java_OOP</vt:lpstr>
      <vt:lpstr>Microservice</vt:lpstr>
      <vt:lpstr>Traditinal Service Communiation </vt:lpstr>
      <vt:lpstr>Traditional Load Balancers</vt:lpstr>
      <vt:lpstr>Client Side Discovery</vt:lpstr>
      <vt:lpstr>Client Side Load Balancers</vt:lpstr>
      <vt:lpstr>Issues</vt:lpstr>
      <vt:lpstr>1. Increased Services</vt:lpstr>
      <vt:lpstr>2. Dynamically assigned network locations: </vt:lpstr>
      <vt:lpstr>Service Discovery</vt:lpstr>
      <vt:lpstr>Problem</vt:lpstr>
      <vt:lpstr>Solution</vt:lpstr>
      <vt:lpstr>Client Side Discovery</vt:lpstr>
      <vt:lpstr>Client Side Discovery</vt:lpstr>
      <vt:lpstr>Client Side Discovery</vt:lpstr>
      <vt:lpstr>Server Side Discovery</vt:lpstr>
      <vt:lpstr>Server Side Discovery Example</vt:lpstr>
      <vt:lpstr>Server Side Discovery Pros and Cons</vt:lpstr>
      <vt:lpstr>Service Discovery</vt:lpstr>
      <vt:lpstr>Eureka Server</vt:lpstr>
      <vt:lpstr>Create Eureka Server</vt:lpstr>
      <vt:lpstr>Eurekasever.yml on git repo</vt:lpstr>
      <vt:lpstr>Update all 3 projects as follows:</vt:lpstr>
      <vt:lpstr>Eureka Server Dashboard</vt:lpstr>
      <vt:lpstr>Shutdown Services</vt:lpstr>
      <vt:lpstr>Eureka Server Properties</vt:lpstr>
      <vt:lpstr>Eureka Client Server Commnication</vt:lpstr>
      <vt:lpstr>Feign Clients</vt:lpstr>
      <vt:lpstr>Feign Clients</vt:lpstr>
      <vt:lpstr>Add Feign in MS Projects</vt:lpstr>
      <vt:lpstr>Multi Cluster Eureka</vt:lpstr>
      <vt:lpstr>Service Registration</vt:lpstr>
      <vt:lpstr>Create Eureka Clients – 1/2</vt:lpstr>
      <vt:lpstr>Create Eureka Clients – 2/2</vt:lpstr>
      <vt:lpstr>Feign Client</vt:lpstr>
      <vt:lpstr>Enable Feign Client</vt:lpstr>
      <vt:lpstr>Multiple Eureka Servers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Core Java</dc:title>
  <dc:creator>Jignesh Parmar</dc:creator>
  <cp:lastModifiedBy>Microsoft Office User</cp:lastModifiedBy>
  <cp:revision>637</cp:revision>
  <dcterms:created xsi:type="dcterms:W3CDTF">2014-09-30T12:24:12Z</dcterms:created>
  <dcterms:modified xsi:type="dcterms:W3CDTF">2024-11-16T11:27:00Z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0x010100A1A300ECBFD16143AC8B3E6881EC19E4</vt:lpwstr>
  </property>
</Properties>
</file>